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8444" r:id="rId1"/>
    <p:sldMasterId id="2147488456" r:id="rId2"/>
  </p:sldMasterIdLst>
  <p:notesMasterIdLst>
    <p:notesMasterId r:id="rId50"/>
  </p:notesMasterIdLst>
  <p:handoutMasterIdLst>
    <p:handoutMasterId r:id="rId51"/>
  </p:handoutMasterIdLst>
  <p:sldIdLst>
    <p:sldId id="807" r:id="rId3"/>
    <p:sldId id="808" r:id="rId4"/>
    <p:sldId id="809" r:id="rId5"/>
    <p:sldId id="810" r:id="rId6"/>
    <p:sldId id="811" r:id="rId7"/>
    <p:sldId id="813" r:id="rId8"/>
    <p:sldId id="814" r:id="rId9"/>
    <p:sldId id="815" r:id="rId10"/>
    <p:sldId id="816" r:id="rId11"/>
    <p:sldId id="817" r:id="rId12"/>
    <p:sldId id="818" r:id="rId13"/>
    <p:sldId id="821" r:id="rId14"/>
    <p:sldId id="855" r:id="rId15"/>
    <p:sldId id="823" r:id="rId16"/>
    <p:sldId id="824" r:id="rId17"/>
    <p:sldId id="858" r:id="rId18"/>
    <p:sldId id="825" r:id="rId19"/>
    <p:sldId id="826" r:id="rId20"/>
    <p:sldId id="828" r:id="rId21"/>
    <p:sldId id="829" r:id="rId22"/>
    <p:sldId id="830" r:id="rId23"/>
    <p:sldId id="831" r:id="rId24"/>
    <p:sldId id="832" r:id="rId25"/>
    <p:sldId id="833" r:id="rId26"/>
    <p:sldId id="834" r:id="rId27"/>
    <p:sldId id="835" r:id="rId28"/>
    <p:sldId id="836" r:id="rId29"/>
    <p:sldId id="837" r:id="rId30"/>
    <p:sldId id="838" r:id="rId31"/>
    <p:sldId id="839" r:id="rId32"/>
    <p:sldId id="840" r:id="rId33"/>
    <p:sldId id="841" r:id="rId34"/>
    <p:sldId id="842" r:id="rId35"/>
    <p:sldId id="843" r:id="rId36"/>
    <p:sldId id="844" r:id="rId37"/>
    <p:sldId id="845" r:id="rId38"/>
    <p:sldId id="846" r:id="rId39"/>
    <p:sldId id="847" r:id="rId40"/>
    <p:sldId id="848" r:id="rId41"/>
    <p:sldId id="849" r:id="rId42"/>
    <p:sldId id="850" r:id="rId43"/>
    <p:sldId id="851" r:id="rId44"/>
    <p:sldId id="852" r:id="rId45"/>
    <p:sldId id="853" r:id="rId46"/>
    <p:sldId id="854" r:id="rId47"/>
    <p:sldId id="860" r:id="rId48"/>
    <p:sldId id="859" r:id="rId49"/>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Times New Roman"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Times New Roman"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Times New Roman"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Times New Roman"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Times New Roman"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Times New Roman"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Times New Roman"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Times New Roman"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Times New Roman"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66FFFF"/>
    <a:srgbClr val="059F17"/>
    <a:srgbClr val="FF3399"/>
    <a:srgbClr val="07E922"/>
    <a:srgbClr val="FF6699"/>
    <a:srgbClr val="00FFFF"/>
    <a:srgbClr val="47FFD1"/>
    <a:srgbClr val="00FF00"/>
    <a:srgbClr val="45F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4729" autoAdjust="0"/>
  </p:normalViewPr>
  <p:slideViewPr>
    <p:cSldViewPr>
      <p:cViewPr varScale="1">
        <p:scale>
          <a:sx n="90" d="100"/>
          <a:sy n="90" d="100"/>
        </p:scale>
        <p:origin x="1818" y="78"/>
      </p:cViewPr>
      <p:guideLst>
        <p:guide orient="horz" pos="2160"/>
        <p:guide pos="2880"/>
      </p:guideLst>
    </p:cSldViewPr>
  </p:slideViewPr>
  <p:outlineViewPr>
    <p:cViewPr>
      <p:scale>
        <a:sx n="33" d="100"/>
        <a:sy n="33" d="100"/>
      </p:scale>
      <p:origin x="0" y="3792"/>
    </p:cViewPr>
  </p:outlineViewPr>
  <p:notesTextViewPr>
    <p:cViewPr>
      <p:scale>
        <a:sx n="150" d="100"/>
        <a:sy n="150" d="100"/>
      </p:scale>
      <p:origin x="0" y="0"/>
    </p:cViewPr>
  </p:notesTextViewPr>
  <p:sorterViewPr>
    <p:cViewPr varScale="1">
      <p:scale>
        <a:sx n="1" d="1"/>
        <a:sy n="1" d="1"/>
      </p:scale>
      <p:origin x="0" y="-5592"/>
    </p:cViewPr>
  </p:sorterViewPr>
  <p:notesViewPr>
    <p:cSldViewPr>
      <p:cViewPr varScale="1">
        <p:scale>
          <a:sx n="52" d="100"/>
          <a:sy n="52" d="100"/>
        </p:scale>
        <p:origin x="-2658" y="-84"/>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ＭＳ Ｐゴシック" pitchFamily="50" charset="-128"/>
                <a:cs typeface="+mn-cs"/>
              </a:defRPr>
            </a:lvl1pPr>
          </a:lstStyle>
          <a:p>
            <a:pPr>
              <a:defRPr/>
            </a:pPr>
            <a:r>
              <a:rPr lang="en-US" altLang="ja-JP" smtClean="0"/>
              <a:t>28</a:t>
            </a:r>
            <a:r>
              <a:rPr lang="ja-JP" altLang="en-US" smtClean="0"/>
              <a:t>年度からの色覚検査</a:t>
            </a:r>
            <a:endParaRPr lang="en-US" altLang="ja-JP"/>
          </a:p>
        </p:txBody>
      </p:sp>
      <p:sp>
        <p:nvSpPr>
          <p:cNvPr id="44035"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ＭＳ Ｐゴシック" pitchFamily="50" charset="-128"/>
                <a:cs typeface="+mn-cs"/>
              </a:defRPr>
            </a:lvl1pPr>
          </a:lstStyle>
          <a:p>
            <a:pPr>
              <a:defRPr/>
            </a:pPr>
            <a:r>
              <a:rPr lang="en-US" altLang="ja-JP" smtClean="0"/>
              <a:t>2015.11.30</a:t>
            </a:r>
            <a:endParaRPr lang="en-US" altLang="ja-JP"/>
          </a:p>
        </p:txBody>
      </p:sp>
      <p:sp>
        <p:nvSpPr>
          <p:cNvPr id="44036" name="Rectangle 4"/>
          <p:cNvSpPr>
            <a:spLocks noGrp="1" noChangeArrowheads="1"/>
          </p:cNvSpPr>
          <p:nvPr>
            <p:ph type="ftr" sz="quarter" idx="2"/>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ＭＳ Ｐゴシック" pitchFamily="50" charset="-128"/>
                <a:cs typeface="+mn-cs"/>
              </a:defRPr>
            </a:lvl1pPr>
          </a:lstStyle>
          <a:p>
            <a:pPr>
              <a:defRPr/>
            </a:pPr>
            <a:r>
              <a:rPr lang="ja-JP" altLang="en-US" smtClean="0"/>
              <a:t>戸塚伸吉</a:t>
            </a:r>
            <a:endParaRPr lang="en-US" altLang="ja-JP"/>
          </a:p>
        </p:txBody>
      </p:sp>
      <p:sp>
        <p:nvSpPr>
          <p:cNvPr id="44037" name="Rectangle 5"/>
          <p:cNvSpPr>
            <a:spLocks noGrp="1" noChangeArrowheads="1"/>
          </p:cNvSpPr>
          <p:nvPr>
            <p:ph type="sldNum" sz="quarter" idx="3"/>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ＭＳ Ｐゴシック" pitchFamily="50" charset="-128"/>
                <a:cs typeface="+mn-cs"/>
              </a:defRPr>
            </a:lvl1pPr>
          </a:lstStyle>
          <a:p>
            <a:pPr>
              <a:defRPr/>
            </a:pPr>
            <a:fld id="{2273F611-A597-43EF-8CB0-D6894BB06105}" type="slidenum">
              <a:rPr lang="en-US" altLang="ja-JP"/>
              <a:pPr>
                <a:defRPr/>
              </a:pPr>
              <a:t>‹#›</a:t>
            </a:fld>
            <a:endParaRPr lang="en-US" altLang="ja-JP"/>
          </a:p>
        </p:txBody>
      </p:sp>
    </p:spTree>
    <p:extLst>
      <p:ext uri="{BB962C8B-B14F-4D97-AF65-F5344CB8AC3E}">
        <p14:creationId xmlns:p14="http://schemas.microsoft.com/office/powerpoint/2010/main" val="208551900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ＭＳ Ｐゴシック" pitchFamily="50" charset="-128"/>
                <a:cs typeface="+mn-cs"/>
              </a:defRPr>
            </a:lvl1pPr>
          </a:lstStyle>
          <a:p>
            <a:pPr>
              <a:defRPr/>
            </a:pPr>
            <a:r>
              <a:rPr lang="en-US" altLang="ja-JP" smtClean="0"/>
              <a:t>28</a:t>
            </a:r>
            <a:r>
              <a:rPr lang="ja-JP" altLang="en-US" smtClean="0"/>
              <a:t>年度からの色覚検査</a:t>
            </a:r>
            <a:endParaRPr lang="en-US" altLang="ja-JP"/>
          </a:p>
        </p:txBody>
      </p:sp>
      <p:sp>
        <p:nvSpPr>
          <p:cNvPr id="23555" name="Rectangle 3"/>
          <p:cNvSpPr>
            <a:spLocks noGrp="1" noChangeArrowheads="1"/>
          </p:cNvSpPr>
          <p:nvPr>
            <p:ph type="dt"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ＭＳ Ｐゴシック" pitchFamily="50" charset="-128"/>
                <a:cs typeface="+mn-cs"/>
              </a:defRPr>
            </a:lvl1pPr>
          </a:lstStyle>
          <a:p>
            <a:pPr>
              <a:defRPr/>
            </a:pPr>
            <a:r>
              <a:rPr lang="en-US" altLang="ja-JP" smtClean="0"/>
              <a:t>2015.11.30</a:t>
            </a:r>
            <a:endParaRPr lang="en-US" altLang="ja-JP"/>
          </a:p>
        </p:txBody>
      </p:sp>
      <p:sp>
        <p:nvSpPr>
          <p:cNvPr id="50180"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724400"/>
            <a:ext cx="50292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3558" name="Rectangle 6"/>
          <p:cNvSpPr>
            <a:spLocks noGrp="1" noChangeArrowheads="1"/>
          </p:cNvSpPr>
          <p:nvPr>
            <p:ph type="ftr" sz="quarter" idx="4"/>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ＭＳ Ｐゴシック" pitchFamily="50" charset="-128"/>
                <a:cs typeface="+mn-cs"/>
              </a:defRPr>
            </a:lvl1pPr>
          </a:lstStyle>
          <a:p>
            <a:pPr>
              <a:defRPr/>
            </a:pPr>
            <a:r>
              <a:rPr lang="ja-JP" altLang="en-US" smtClean="0"/>
              <a:t>戸塚伸吉</a:t>
            </a:r>
            <a:endParaRPr lang="en-US" altLang="ja-JP"/>
          </a:p>
        </p:txBody>
      </p:sp>
      <p:sp>
        <p:nvSpPr>
          <p:cNvPr id="23559" name="Rectangle 7"/>
          <p:cNvSpPr>
            <a:spLocks noGrp="1" noChangeArrowheads="1"/>
          </p:cNvSpPr>
          <p:nvPr>
            <p:ph type="sldNum" sz="quarter" idx="5"/>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ea typeface="ＭＳ Ｐゴシック" pitchFamily="50" charset="-128"/>
                <a:cs typeface="+mn-cs"/>
              </a:defRPr>
            </a:lvl1pPr>
          </a:lstStyle>
          <a:p>
            <a:pPr>
              <a:defRPr/>
            </a:pPr>
            <a:fld id="{8FADD859-A1E7-448D-9FEA-087BE23CC480}" type="slidenum">
              <a:rPr lang="en-US" altLang="ja-JP"/>
              <a:pPr>
                <a:defRPr/>
              </a:pPr>
              <a:t>‹#›</a:t>
            </a:fld>
            <a:endParaRPr lang="en-US" altLang="ja-JP"/>
          </a:p>
        </p:txBody>
      </p:sp>
    </p:spTree>
    <p:extLst>
      <p:ext uri="{BB962C8B-B14F-4D97-AF65-F5344CB8AC3E}">
        <p14:creationId xmlns:p14="http://schemas.microsoft.com/office/powerpoint/2010/main" val="1213551911"/>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ＭＳ Ｐ明朝"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90D6EFBF-2A3A-4418-89FE-1B90E832ADEC}" type="slidenum">
              <a:rPr lang="en-US" altLang="ja-JP" smtClean="0">
                <a:solidFill>
                  <a:srgbClr val="000000"/>
                </a:solidFill>
                <a:latin typeface="Times New Roman" charset="0"/>
                <a:ea typeface="ＭＳ Ｐゴシック" charset="-128"/>
                <a:cs typeface="ＭＳ Ｐゴシック" charset="-128"/>
              </a:rPr>
              <a:pPr/>
              <a:t>1</a:t>
            </a:fld>
            <a:endParaRPr lang="en-US" altLang="ja-JP" dirty="0" smtClean="0">
              <a:solidFill>
                <a:srgbClr val="000000"/>
              </a:solidFill>
              <a:latin typeface="Times New Roman" charset="0"/>
              <a:ea typeface="ＭＳ Ｐゴシック" charset="-128"/>
              <a:cs typeface="ＭＳ Ｐゴシック" charset="-128"/>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2851930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10</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261795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11</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69724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12</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74897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13</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282793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14</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593739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15</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805970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16</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268647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17</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930746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18</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693041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19</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11292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2</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399480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20</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384557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21</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2013752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22</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987843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23</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521705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24</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2316678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25</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529766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26</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905007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27</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981416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28</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69047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29</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275117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3</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4069556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30</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2222603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31</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344170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33</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973436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34</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684858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35</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713812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36</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116966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37</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745681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38</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4173033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39</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475952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40</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45075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4</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986688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41</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9541666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42</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399995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43</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894977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44</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962955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45</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326099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46</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3999951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47</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18270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5</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265703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6</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95688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3D0BE95-AF08-47D2-9EC5-6EF0AAE86371}" type="slidenum">
              <a:rPr lang="en-US" altLang="ja-JP" smtClean="0">
                <a:solidFill>
                  <a:prstClr val="black"/>
                </a:solidFill>
              </a:rPr>
              <a:pPr/>
              <a:t>7</a:t>
            </a:fld>
            <a:endParaRPr lang="en-US" altLang="ja-JP" dirty="0" smtClean="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ja-JP" altLang="en-US" dirty="0"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343313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1EB57926-9D42-413E-AC1C-6BA39FF32D1B}" type="slidenum">
              <a:rPr lang="en-US" altLang="ja-JP" smtClean="0">
                <a:solidFill>
                  <a:prstClr val="black"/>
                </a:solidFill>
              </a:rPr>
              <a:pPr/>
              <a:t>8</a:t>
            </a:fld>
            <a:endParaRPr lang="en-US" altLang="ja-JP" dirty="0" smtClean="0">
              <a:solidFill>
                <a:prstClr val="black"/>
              </a:solidFill>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ja-JP" altLang="en-US" dirty="0" smtClean="0"/>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2010773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5202D247-D2E9-494C-A948-567D5259B59B}" type="slidenum">
              <a:rPr lang="en-US" altLang="ja-JP" smtClean="0">
                <a:solidFill>
                  <a:prstClr val="black"/>
                </a:solidFill>
              </a:rPr>
              <a:pPr/>
              <a:t>9</a:t>
            </a:fld>
            <a:endParaRPr lang="en-US" altLang="ja-JP" smtClean="0">
              <a:solidFill>
                <a:prstClr val="black"/>
              </a:solidFill>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ja-JP" altLang="en-US" smtClean="0">
              <a:latin typeface="Times New Roman" charset="0"/>
              <a:ea typeface="ＭＳ Ｐ明朝" charset="-128"/>
            </a:endParaRPr>
          </a:p>
        </p:txBody>
      </p:sp>
      <p:sp>
        <p:nvSpPr>
          <p:cNvPr id="2" name="日付プレースホルダー 1"/>
          <p:cNvSpPr>
            <a:spLocks noGrp="1"/>
          </p:cNvSpPr>
          <p:nvPr>
            <p:ph type="dt" idx="10"/>
          </p:nvPr>
        </p:nvSpPr>
        <p:spPr/>
        <p:txBody>
          <a:bodyPr/>
          <a:lstStyle/>
          <a:p>
            <a:pPr>
              <a:defRPr/>
            </a:pPr>
            <a:r>
              <a:rPr lang="en-US" altLang="ja-JP" smtClean="0">
                <a:solidFill>
                  <a:srgbClr val="000000"/>
                </a:solidFill>
              </a:rPr>
              <a:t>2015.11.30</a:t>
            </a:r>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p>
            <a:pPr>
              <a:defRPr/>
            </a:pPr>
            <a:r>
              <a:rPr lang="ja-JP" altLang="en-US" smtClean="0">
                <a:solidFill>
                  <a:srgbClr val="000000"/>
                </a:solidFill>
              </a:rPr>
              <a:t>戸塚伸吉</a:t>
            </a:r>
            <a:endParaRPr lang="en-US" altLang="ja-JP">
              <a:solidFill>
                <a:srgbClr val="000000"/>
              </a:solidFill>
            </a:endParaRPr>
          </a:p>
        </p:txBody>
      </p:sp>
      <p:sp>
        <p:nvSpPr>
          <p:cNvPr id="4" name="ヘッダー プレースホルダー 3"/>
          <p:cNvSpPr>
            <a:spLocks noGrp="1"/>
          </p:cNvSpPr>
          <p:nvPr>
            <p:ph type="hdr" sz="quarter" idx="12"/>
          </p:nvPr>
        </p:nvSpPr>
        <p:spPr/>
        <p:txBody>
          <a:bodyPr/>
          <a:lstStyle/>
          <a:p>
            <a:pPr>
              <a:defRPr/>
            </a:pPr>
            <a:r>
              <a:rPr lang="en-US" altLang="ja-JP" smtClean="0">
                <a:solidFill>
                  <a:srgbClr val="000000"/>
                </a:solidFill>
              </a:rPr>
              <a:t>28</a:t>
            </a:r>
            <a:r>
              <a:rPr lang="ja-JP" altLang="en-US" smtClean="0">
                <a:solidFill>
                  <a:srgbClr val="000000"/>
                </a:solidFill>
              </a:rPr>
              <a:t>年度からの色覚検査</a:t>
            </a:r>
            <a:endParaRPr lang="en-US" altLang="ja-JP">
              <a:solidFill>
                <a:srgbClr val="000000"/>
              </a:solidFill>
            </a:endParaRPr>
          </a:p>
        </p:txBody>
      </p:sp>
    </p:spTree>
    <p:extLst>
      <p:ext uri="{BB962C8B-B14F-4D97-AF65-F5344CB8AC3E}">
        <p14:creationId xmlns:p14="http://schemas.microsoft.com/office/powerpoint/2010/main" val="133097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1C55F4-3965-425A-8FD0-FC5887DA974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70645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D5B192-9BB3-4982-ADC1-3F86013DCAE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5922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ABF1BB-C2FE-43E0-93E8-23F5AF6A258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627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5AAFC6-0B6C-456E-BD54-028BE41EAD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9707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D1B9E1-6347-4653-B46A-D91C181CBA7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64783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1710D5-72F9-479B-B282-A9C471A0438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2313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7B38AC-CB3B-4ADA-B0FC-2F8B431BC42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74005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FF22C8-EEB5-4BB5-9D4B-A016DDBDA7B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6938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645E86-F79E-4648-B85C-8C397F882FF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8194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4F62030-EBCA-4CE0-A836-503EC8CEB99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2921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1CD517-C7B8-4DFF-8BFC-418377071BA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40202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198C9D-B462-4D34-99DC-D2EBADFC01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68226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42E729-C651-40C5-8158-3C66200BDB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1384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3A8C1F-7497-47A3-9B04-A7FA564049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54486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D5D80E-E4ED-4DB2-8167-83E8AC55392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49669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E89AF2-B78B-4F09-8E0B-E51970750FF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51564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BB4542-3C6F-44EB-92A7-564D37EA777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2544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630749-668B-41FC-8816-25AE1B7D676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7477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2C5545-5718-4439-B955-5ADE80483A2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03916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B6A9FD-AEAD-4D9A-8886-1F8AC6A1836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12679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ECDE18-0CFE-4CD5-819A-9BC4266DF19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4004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solidFill>
                  <a:srgbClr val="000000"/>
                </a:solidFill>
              </a:rPr>
              <a:t>2015.11.30</a:t>
            </a: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FD4265-7A1E-4AEE-A63A-4FEA1C6AC61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15184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ＭＳ Ｐゴシック" pitchFamily="50" charset="-128"/>
                <a:cs typeface="+mn-cs"/>
              </a:defRPr>
            </a:lvl1pPr>
          </a:lstStyle>
          <a:p>
            <a:pPr>
              <a:defRPr/>
            </a:pPr>
            <a:r>
              <a:rPr lang="en-US" altLang="ja-JP" smtClean="0">
                <a:solidFill>
                  <a:srgbClr val="000000"/>
                </a:solidFill>
              </a:rPr>
              <a:t>2015.11.30</a:t>
            </a: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ＭＳ Ｐゴシック" pitchFamily="50" charset="-128"/>
                <a:cs typeface="+mn-cs"/>
              </a:defRPr>
            </a:lvl1pPr>
          </a:lstStyle>
          <a:p>
            <a:pPr>
              <a:defRPr/>
            </a:pPr>
            <a:r>
              <a:rPr lang="ja-JP" altLang="en-US" smtClean="0">
                <a:solidFill>
                  <a:srgbClr val="000000"/>
                </a:solidFill>
              </a:rPr>
              <a:t>愛知県眼科医会　戸塚伸吉</a:t>
            </a: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ea typeface="ＭＳ Ｐゴシック" pitchFamily="50" charset="-128"/>
                <a:cs typeface="+mn-cs"/>
              </a:defRPr>
            </a:lvl1pPr>
          </a:lstStyle>
          <a:p>
            <a:pPr>
              <a:defRPr/>
            </a:pPr>
            <a:fld id="{8F33AA61-3D78-4401-9EBF-3FFD8E7918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39592564"/>
      </p:ext>
    </p:extLst>
  </p:cSld>
  <p:clrMap bg1="lt1" tx1="dk1" bg2="lt2" tx2="dk2" accent1="accent1" accent2="accent2" accent3="accent3" accent4="accent4" accent5="accent5" accent6="accent6" hlink="hlink" folHlink="folHlink"/>
  <p:sldLayoutIdLst>
    <p:sldLayoutId id="2147488445" r:id="rId1"/>
    <p:sldLayoutId id="2147488446" r:id="rId2"/>
    <p:sldLayoutId id="2147488447" r:id="rId3"/>
    <p:sldLayoutId id="2147488448" r:id="rId4"/>
    <p:sldLayoutId id="2147488449" r:id="rId5"/>
    <p:sldLayoutId id="2147488450" r:id="rId6"/>
    <p:sldLayoutId id="2147488451" r:id="rId7"/>
    <p:sldLayoutId id="2147488452" r:id="rId8"/>
    <p:sldLayoutId id="2147488453" r:id="rId9"/>
    <p:sldLayoutId id="2147488454" r:id="rId10"/>
    <p:sldLayoutId id="214748845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ＭＳ Ｐゴシック" charset="-128"/>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cs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cs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cs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cs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ltLang="ja-JP" smtClean="0">
                <a:solidFill>
                  <a:srgbClr val="000000"/>
                </a:solidFill>
                <a:latin typeface="Times New Roman" pitchFamily="18" charset="0"/>
                <a:ea typeface="ＭＳ Ｐゴシック" pitchFamily="50" charset="-128"/>
                <a:cs typeface="+mn-cs"/>
              </a:rPr>
              <a:t>2015.11.30</a:t>
            </a:r>
            <a:endParaRPr lang="en-US" altLang="ja-JP">
              <a:solidFill>
                <a:srgbClr val="000000"/>
              </a:solidFill>
              <a:latin typeface="Times New Roman" pitchFamily="18" charset="0"/>
              <a:ea typeface="ＭＳ Ｐゴシック" pitchFamily="50" charset="-128"/>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ja-JP" altLang="en-US" smtClean="0">
                <a:solidFill>
                  <a:srgbClr val="000000"/>
                </a:solidFill>
                <a:latin typeface="Times New Roman" pitchFamily="18" charset="0"/>
                <a:ea typeface="ＭＳ Ｐゴシック" pitchFamily="50" charset="-128"/>
                <a:cs typeface="+mn-cs"/>
              </a:rPr>
              <a:t>愛知県眼科医会　戸塚伸吉</a:t>
            </a:r>
            <a:endParaRPr lang="en-US" altLang="ja-JP">
              <a:solidFill>
                <a:srgbClr val="000000"/>
              </a:solidFill>
              <a:latin typeface="Times New Roman" pitchFamily="18" charset="0"/>
              <a:ea typeface="ＭＳ Ｐゴシック" pitchFamily="50" charset="-128"/>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9A77EA0-9725-4D8D-A636-6ED0C73450FC}" type="slidenum">
              <a:rPr lang="en-US" altLang="ja-JP">
                <a:solidFill>
                  <a:srgbClr val="000000"/>
                </a:solidFill>
                <a:latin typeface="Times New Roman" pitchFamily="18" charset="0"/>
                <a:ea typeface="ＭＳ Ｐゴシック" pitchFamily="50" charset="-128"/>
                <a:cs typeface="+mn-cs"/>
              </a:rPr>
              <a:pPr>
                <a:defRPr/>
              </a:pPr>
              <a:t>‹#›</a:t>
            </a:fld>
            <a:endParaRPr lang="en-US" altLang="ja-JP">
              <a:solidFill>
                <a:srgbClr val="000000"/>
              </a:solidFill>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546461905"/>
      </p:ext>
    </p:extLst>
  </p:cSld>
  <p:clrMap bg1="lt1" tx1="dk1" bg2="lt2" tx2="dk2" accent1="accent1" accent2="accent2" accent3="accent3" accent4="accent4" accent5="accent5" accent6="accent6" hlink="hlink" folHlink="folHlink"/>
  <p:sldLayoutIdLst>
    <p:sldLayoutId id="2147488457" r:id="rId1"/>
    <p:sldLayoutId id="2147488458" r:id="rId2"/>
    <p:sldLayoutId id="2147488459" r:id="rId3"/>
    <p:sldLayoutId id="2147488460" r:id="rId4"/>
    <p:sldLayoutId id="2147488461" r:id="rId5"/>
    <p:sldLayoutId id="2147488462" r:id="rId6"/>
    <p:sldLayoutId id="2147488463" r:id="rId7"/>
    <p:sldLayoutId id="2147488464" r:id="rId8"/>
    <p:sldLayoutId id="2147488465" r:id="rId9"/>
    <p:sldLayoutId id="2147488466" r:id="rId10"/>
    <p:sldLayoutId id="214748846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31.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1475656" y="3429000"/>
            <a:ext cx="7416824" cy="1384995"/>
          </a:xfrm>
          <a:prstGeom prst="rect">
            <a:avLst/>
          </a:prstGeom>
          <a:noFill/>
          <a:ln w="9525">
            <a:noFill/>
            <a:miter lim="800000"/>
            <a:headEnd/>
            <a:tailEnd/>
          </a:ln>
        </p:spPr>
        <p:txBody>
          <a:bodyPr wrap="square">
            <a:prstTxWarp prst="textNoShape">
              <a:avLst/>
            </a:prstTxWarp>
            <a:spAutoFit/>
          </a:bodyPr>
          <a:lstStyle/>
          <a:p>
            <a:pPr>
              <a:spcBef>
                <a:spcPct val="50000"/>
              </a:spcBef>
            </a:pPr>
            <a:r>
              <a:rPr lang="ja-JP" altLang="en-US" sz="2800" dirty="0" smtClean="0">
                <a:solidFill>
                  <a:srgbClr val="FFFFFF"/>
                </a:solidFill>
                <a:latin typeface="HG丸ｺﾞｼｯｸM-PRO" panose="020F0600000000000000" pitchFamily="50" charset="-128"/>
                <a:ea typeface="HG丸ｺﾞｼｯｸM-PRO" panose="020F0600000000000000" pitchFamily="50" charset="-128"/>
              </a:rPr>
              <a:t>昭和大学兼任講師／愛知県眼科医会主幹理事／愛知県医師会学校保険部会幹事／</a:t>
            </a:r>
            <a:r>
              <a:rPr lang="en-US" altLang="ja-JP" sz="2800" dirty="0" smtClean="0">
                <a:solidFill>
                  <a:srgbClr val="FFFFFF"/>
                </a:solidFill>
                <a:latin typeface="HG丸ｺﾞｼｯｸM-PRO" panose="020F0600000000000000" pitchFamily="50" charset="-128"/>
                <a:ea typeface="HG丸ｺﾞｼｯｸM-PRO" panose="020F0600000000000000" pitchFamily="50" charset="-128"/>
              </a:rPr>
              <a:t/>
            </a:r>
            <a:br>
              <a:rPr lang="en-US" altLang="ja-JP" sz="2800" dirty="0" smtClean="0">
                <a:solidFill>
                  <a:srgbClr val="FFFFFF"/>
                </a:solidFill>
                <a:latin typeface="HG丸ｺﾞｼｯｸM-PRO" panose="020F0600000000000000" pitchFamily="50" charset="-128"/>
                <a:ea typeface="HG丸ｺﾞｼｯｸM-PRO" panose="020F0600000000000000" pitchFamily="50" charset="-128"/>
              </a:rPr>
            </a:br>
            <a:r>
              <a:rPr lang="ja-JP" altLang="en-US" sz="2800" dirty="0" smtClean="0">
                <a:solidFill>
                  <a:srgbClr val="FFFFFF"/>
                </a:solidFill>
                <a:latin typeface="HG丸ｺﾞｼｯｸM-PRO" panose="020F0600000000000000" pitchFamily="50" charset="-128"/>
                <a:ea typeface="HG丸ｺﾞｼｯｸM-PRO" panose="020F0600000000000000" pitchFamily="50" charset="-128"/>
              </a:rPr>
              <a:t>医）とつか眼科理事長</a:t>
            </a:r>
            <a:r>
              <a:rPr lang="ja-JP" altLang="en-US" sz="2800" dirty="0">
                <a:solidFill>
                  <a:srgbClr val="FFFFFF"/>
                </a:solidFill>
                <a:latin typeface="HG丸ｺﾞｼｯｸM-PRO" panose="020F0600000000000000" pitchFamily="50" charset="-128"/>
                <a:ea typeface="HG丸ｺﾞｼｯｸM-PRO" panose="020F0600000000000000" pitchFamily="50" charset="-128"/>
              </a:rPr>
              <a:t>　　　</a:t>
            </a:r>
            <a:r>
              <a:rPr lang="ja-JP" altLang="en-US" sz="2800" dirty="0" smtClean="0">
                <a:solidFill>
                  <a:srgbClr val="FFFFFF"/>
                </a:solidFill>
                <a:latin typeface="HG丸ｺﾞｼｯｸM-PRO" panose="020F0600000000000000" pitchFamily="50" charset="-128"/>
                <a:ea typeface="HG丸ｺﾞｼｯｸM-PRO" panose="020F0600000000000000" pitchFamily="50" charset="-128"/>
              </a:rPr>
              <a:t>　　　　</a:t>
            </a:r>
            <a:endParaRPr lang="ja-JP" altLang="en-US" sz="2800" dirty="0">
              <a:solidFill>
                <a:srgbClr val="CCECFF"/>
              </a:solidFill>
              <a:latin typeface="HG丸ｺﾞｼｯｸM-PRO" panose="020F0600000000000000" pitchFamily="50" charset="-128"/>
              <a:ea typeface="HG丸ｺﾞｼｯｸM-PRO" panose="020F0600000000000000" pitchFamily="50" charset="-128"/>
            </a:endParaRPr>
          </a:p>
        </p:txBody>
      </p:sp>
      <p:sp>
        <p:nvSpPr>
          <p:cNvPr id="52228" name="Text Box 9"/>
          <p:cNvSpPr txBox="1">
            <a:spLocks noChangeArrowheads="1"/>
          </p:cNvSpPr>
          <p:nvPr/>
        </p:nvSpPr>
        <p:spPr bwMode="auto">
          <a:xfrm>
            <a:off x="762000" y="5562600"/>
            <a:ext cx="7848600" cy="1077218"/>
          </a:xfrm>
          <a:prstGeom prst="rect">
            <a:avLst/>
          </a:prstGeom>
          <a:noFill/>
          <a:ln w="9525">
            <a:noFill/>
            <a:miter lim="800000"/>
            <a:headEnd/>
            <a:tailEnd/>
          </a:ln>
        </p:spPr>
        <p:txBody>
          <a:bodyPr>
            <a:prstTxWarp prst="textNoShape">
              <a:avLst/>
            </a:prstTxWarp>
            <a:spAutoFit/>
          </a:bodyPr>
          <a:lstStyle/>
          <a:p>
            <a:pPr>
              <a:spcBef>
                <a:spcPct val="50000"/>
              </a:spcBef>
            </a:pP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日時：平成</a:t>
            </a:r>
            <a:r>
              <a:rPr lang="en-US" altLang="zh-TW" sz="1600" b="1" dirty="0" smtClean="0">
                <a:solidFill>
                  <a:srgbClr val="FFFFFF"/>
                </a:solidFill>
                <a:latin typeface="HG丸ｺﾞｼｯｸM-PRO" panose="020F0600000000000000" pitchFamily="50" charset="-128"/>
                <a:ea typeface="HG丸ｺﾞｼｯｸM-PRO" panose="020F0600000000000000" pitchFamily="50" charset="-128"/>
              </a:rPr>
              <a:t>27</a:t>
            </a: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年</a:t>
            </a:r>
            <a:r>
              <a:rPr lang="en-US" altLang="zh-TW" sz="1600" b="1" dirty="0" smtClean="0">
                <a:solidFill>
                  <a:srgbClr val="FFFFFF"/>
                </a:solidFill>
                <a:latin typeface="HG丸ｺﾞｼｯｸM-PRO" panose="020F0600000000000000" pitchFamily="50" charset="-128"/>
                <a:ea typeface="HG丸ｺﾞｼｯｸM-PRO" panose="020F0600000000000000" pitchFamily="50" charset="-128"/>
              </a:rPr>
              <a:t>11</a:t>
            </a: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月</a:t>
            </a:r>
            <a:r>
              <a:rPr lang="en-US" altLang="zh-TW" sz="1600" b="1" dirty="0" smtClean="0">
                <a:solidFill>
                  <a:srgbClr val="FFFFFF"/>
                </a:solidFill>
                <a:latin typeface="HG丸ｺﾞｼｯｸM-PRO" panose="020F0600000000000000" pitchFamily="50" charset="-128"/>
                <a:ea typeface="HG丸ｺﾞｼｯｸM-PRO" panose="020F0600000000000000" pitchFamily="50" charset="-128"/>
              </a:rPr>
              <a:t>30</a:t>
            </a: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日</a:t>
            </a:r>
            <a:r>
              <a:rPr lang="en-US" altLang="zh-TW" sz="1600" b="1" dirty="0" smtClean="0">
                <a:solidFill>
                  <a:srgbClr val="FFFFFF"/>
                </a:solidFill>
                <a:latin typeface="HG丸ｺﾞｼｯｸM-PRO" panose="020F0600000000000000" pitchFamily="50" charset="-128"/>
                <a:ea typeface="HG丸ｺﾞｼｯｸM-PRO" panose="020F0600000000000000" pitchFamily="50" charset="-128"/>
              </a:rPr>
              <a:t>(</a:t>
            </a: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月</a:t>
            </a:r>
            <a:r>
              <a:rPr lang="en-US" altLang="zh-TW" sz="1600" b="1" dirty="0" smtClean="0">
                <a:solidFill>
                  <a:srgbClr val="FFFFFF"/>
                </a:solidFill>
                <a:latin typeface="HG丸ｺﾞｼｯｸM-PRO" panose="020F0600000000000000" pitchFamily="50" charset="-128"/>
                <a:ea typeface="HG丸ｺﾞｼｯｸM-PRO" panose="020F0600000000000000" pitchFamily="50" charset="-128"/>
              </a:rPr>
              <a:t>)14</a:t>
            </a: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a:t>
            </a:r>
            <a:r>
              <a:rPr lang="en-US" altLang="zh-TW" sz="1600" b="1" dirty="0" smtClean="0">
                <a:solidFill>
                  <a:srgbClr val="FFFFFF"/>
                </a:solidFill>
                <a:latin typeface="HG丸ｺﾞｼｯｸM-PRO" panose="020F0600000000000000" pitchFamily="50" charset="-128"/>
                <a:ea typeface="HG丸ｺﾞｼｯｸM-PRO" panose="020F0600000000000000" pitchFamily="50" charset="-128"/>
              </a:rPr>
              <a:t>00</a:t>
            </a: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a:t>
            </a:r>
            <a:r>
              <a:rPr lang="en-US" altLang="zh-TW" sz="1600" b="1" dirty="0" smtClean="0">
                <a:solidFill>
                  <a:srgbClr val="FFFFFF"/>
                </a:solidFill>
                <a:latin typeface="HG丸ｺﾞｼｯｸM-PRO" panose="020F0600000000000000" pitchFamily="50" charset="-128"/>
                <a:ea typeface="HG丸ｺﾞｼｯｸM-PRO" panose="020F0600000000000000" pitchFamily="50" charset="-128"/>
              </a:rPr>
              <a:t>15</a:t>
            </a: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a:t>
            </a:r>
            <a:r>
              <a:rPr lang="en-US" altLang="zh-TW" sz="1600" b="1" dirty="0" smtClean="0">
                <a:solidFill>
                  <a:srgbClr val="FFFFFF"/>
                </a:solidFill>
                <a:latin typeface="HG丸ｺﾞｼｯｸM-PRO" panose="020F0600000000000000" pitchFamily="50" charset="-128"/>
                <a:ea typeface="HG丸ｺﾞｼｯｸM-PRO" panose="020F0600000000000000" pitchFamily="50" charset="-128"/>
              </a:rPr>
              <a:t>30</a:t>
            </a:r>
          </a:p>
          <a:p>
            <a:pPr>
              <a:spcBef>
                <a:spcPct val="50000"/>
              </a:spcBef>
            </a:pP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場所：愛知県医師会館</a:t>
            </a:r>
            <a:r>
              <a:rPr lang="en-US" altLang="zh-TW" sz="1600" b="1" dirty="0" smtClean="0">
                <a:solidFill>
                  <a:srgbClr val="FFFFFF"/>
                </a:solidFill>
                <a:latin typeface="HG丸ｺﾞｼｯｸM-PRO" panose="020F0600000000000000" pitchFamily="50" charset="-128"/>
                <a:ea typeface="HG丸ｺﾞｼｯｸM-PRO" panose="020F0600000000000000" pitchFamily="50" charset="-128"/>
              </a:rPr>
              <a:t>9</a:t>
            </a: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階大講堂</a:t>
            </a:r>
          </a:p>
          <a:p>
            <a:pPr>
              <a:spcBef>
                <a:spcPct val="50000"/>
              </a:spcBef>
            </a:pP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司会：愛知県医師会学校保健部会副部長</a:t>
            </a:r>
            <a:r>
              <a:rPr lang="ja-JP" altLang="en-US" sz="1600" b="1" dirty="0" smtClean="0">
                <a:solidFill>
                  <a:srgbClr val="FFFFFF"/>
                </a:solidFill>
                <a:latin typeface="HG丸ｺﾞｼｯｸM-PRO" panose="020F0600000000000000" pitchFamily="50" charset="-128"/>
                <a:ea typeface="HG丸ｺﾞｼｯｸM-PRO" panose="020F0600000000000000" pitchFamily="50" charset="-128"/>
              </a:rPr>
              <a:t>　</a:t>
            </a:r>
            <a:r>
              <a:rPr lang="zh-TW" altLang="en-US" sz="1600" b="1" dirty="0" smtClean="0">
                <a:solidFill>
                  <a:srgbClr val="FFFFFF"/>
                </a:solidFill>
                <a:latin typeface="HG丸ｺﾞｼｯｸM-PRO" panose="020F0600000000000000" pitchFamily="50" charset="-128"/>
                <a:ea typeface="HG丸ｺﾞｼｯｸM-PRO" panose="020F0600000000000000" pitchFamily="50" charset="-128"/>
              </a:rPr>
              <a:t>吉田貴</a:t>
            </a:r>
            <a:r>
              <a:rPr lang="ja-JP" altLang="en-US" sz="1600" b="1" dirty="0" smtClean="0">
                <a:solidFill>
                  <a:srgbClr val="FFFFFF"/>
                </a:solidFill>
                <a:latin typeface="HG丸ｺﾞｼｯｸM-PRO" panose="020F0600000000000000" pitchFamily="50" charset="-128"/>
                <a:ea typeface="HG丸ｺﾞｼｯｸM-PRO" panose="020F0600000000000000" pitchFamily="50" charset="-128"/>
              </a:rPr>
              <a:t>先生</a:t>
            </a:r>
            <a:endParaRPr lang="en-US" altLang="ja-JP" sz="1600"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285720" y="0"/>
            <a:ext cx="8858280" cy="1077218"/>
          </a:xfrm>
          <a:prstGeom prst="rect">
            <a:avLst/>
          </a:prstGeom>
        </p:spPr>
        <p:txBody>
          <a:bodyPr wrap="square">
            <a:spAutoFit/>
          </a:bodyPr>
          <a:lstStyle/>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県下医師会学校保健担当理事連絡協議会</a:t>
            </a:r>
            <a:endParaRPr lang="en-US" altLang="ja-JP" sz="32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～児童生徒等の健康診断の留意点について～　</a:t>
            </a:r>
            <a:endParaRPr lang="ja-JP" altLang="en-US" sz="3200" dirty="0">
              <a:solidFill>
                <a:srgbClr val="FFFFFF"/>
              </a:solidFill>
              <a:latin typeface="HG丸ｺﾞｼｯｸM-PRO" panose="020F0600000000000000" pitchFamily="50" charset="-128"/>
              <a:ea typeface="HG丸ｺﾞｼｯｸM-PRO" panose="020F0600000000000000" pitchFamily="50" charset="-128"/>
            </a:endParaRPr>
          </a:p>
        </p:txBody>
      </p:sp>
      <p:sp>
        <p:nvSpPr>
          <p:cNvPr id="8" name="Text Box 4"/>
          <p:cNvSpPr txBox="1">
            <a:spLocks noChangeArrowheads="1"/>
          </p:cNvSpPr>
          <p:nvPr/>
        </p:nvSpPr>
        <p:spPr bwMode="auto">
          <a:xfrm>
            <a:off x="2084934" y="1322438"/>
            <a:ext cx="4915941" cy="193899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altLang="ja-JP" sz="6000" b="1" dirty="0" smtClean="0">
                <a:solidFill>
                  <a:srgbClr val="FFFF00"/>
                </a:solidFill>
                <a:latin typeface="HG丸ｺﾞｼｯｸM-PRO" panose="020F0600000000000000" pitchFamily="50" charset="-128"/>
                <a:ea typeface="HG丸ｺﾞｼｯｸM-PRO" panose="020F0600000000000000" pitchFamily="50" charset="-128"/>
              </a:rPr>
              <a:t>28</a:t>
            </a:r>
            <a:r>
              <a:rPr lang="ja-JP" altLang="en-US" sz="6000" b="1" dirty="0" smtClean="0">
                <a:solidFill>
                  <a:srgbClr val="FFFF00"/>
                </a:solidFill>
                <a:latin typeface="HG丸ｺﾞｼｯｸM-PRO" panose="020F0600000000000000" pitchFamily="50" charset="-128"/>
                <a:ea typeface="HG丸ｺﾞｼｯｸM-PRO" panose="020F0600000000000000" pitchFamily="50" charset="-128"/>
              </a:rPr>
              <a:t>年度からの色覚検査</a:t>
            </a:r>
            <a:endParaRPr lang="ja-JP" altLang="en-US" sz="6000" b="1" dirty="0">
              <a:solidFill>
                <a:srgbClr val="FFFF00"/>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6444208" y="4581128"/>
            <a:ext cx="2031325" cy="646331"/>
          </a:xfrm>
          <a:prstGeom prst="rect">
            <a:avLst/>
          </a:prstGeom>
        </p:spPr>
        <p:txBody>
          <a:bodyPr wrap="none">
            <a:spAutoFit/>
          </a:bodyPr>
          <a:lstStyle/>
          <a:p>
            <a:r>
              <a:rPr lang="ja-JP" altLang="en-US" sz="3600" dirty="0" smtClean="0">
                <a:solidFill>
                  <a:srgbClr val="CCECFF"/>
                </a:solidFill>
                <a:latin typeface="HG丸ｺﾞｼｯｸM-PRO" panose="020F0600000000000000" pitchFamily="50" charset="-128"/>
                <a:ea typeface="HG丸ｺﾞｼｯｸM-PRO" panose="020F0600000000000000" pitchFamily="50" charset="-128"/>
              </a:rPr>
              <a:t>戸塚伸吉</a:t>
            </a:r>
            <a:endParaRPr lang="ja-JP" altLang="en-US"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87866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p:nvSpPr>
        <p:spPr>
          <a:xfrm>
            <a:off x="1259632" y="188640"/>
            <a:ext cx="6719147" cy="707886"/>
          </a:xfrm>
          <a:prstGeom prst="rect">
            <a:avLst/>
          </a:prstGeom>
        </p:spPr>
        <p:txBody>
          <a:bodyPr wrap="none">
            <a:spAutoFit/>
          </a:bodyPr>
          <a:lstStyle/>
          <a:p>
            <a:pPr marL="333375"/>
            <a:r>
              <a:rPr lang="ja-JP" altLang="en-US" sz="4000" spc="15" dirty="0" smtClean="0">
                <a:solidFill>
                  <a:srgbClr val="FFFFFF"/>
                </a:solidFill>
                <a:latin typeface="HG丸ｺﾞｼｯｸM-PRO" panose="020F0600000000000000" pitchFamily="50" charset="-128"/>
                <a:ea typeface="HG丸ｺﾞｼｯｸM-PRO" panose="020F0600000000000000" pitchFamily="50" charset="-128"/>
                <a:cs typeface="Yu Mincho Demibold"/>
              </a:rPr>
              <a:t>色覚異常者への対応の変遷</a:t>
            </a:r>
            <a:endParaRPr lang="ja-JP" altLang="en-US" sz="4000" dirty="0">
              <a:solidFill>
                <a:srgbClr val="FFFFFF"/>
              </a:solidFill>
              <a:latin typeface="HG丸ｺﾞｼｯｸM-PRO" panose="020F0600000000000000" pitchFamily="50" charset="-128"/>
              <a:ea typeface="HG丸ｺﾞｼｯｸM-PRO" panose="020F0600000000000000" pitchFamily="50" charset="-128"/>
              <a:cs typeface="Yu Mincho Demibold"/>
            </a:endParaRPr>
          </a:p>
        </p:txBody>
      </p:sp>
      <p:sp>
        <p:nvSpPr>
          <p:cNvPr id="6" name="正方形/長方形 5"/>
          <p:cNvSpPr/>
          <p:nvPr/>
        </p:nvSpPr>
        <p:spPr>
          <a:xfrm>
            <a:off x="251520" y="1052736"/>
            <a:ext cx="8892480" cy="4893647"/>
          </a:xfrm>
          <a:prstGeom prst="rect">
            <a:avLst/>
          </a:prstGeom>
        </p:spPr>
        <p:txBody>
          <a:bodyPr wrap="square">
            <a:spAutoFit/>
          </a:bodyPr>
          <a:lstStyle/>
          <a:p>
            <a:r>
              <a:rPr lang="ja-JP" altLang="en-US" dirty="0" smtClean="0">
                <a:solidFill>
                  <a:srgbClr val="FFFFFF"/>
                </a:solidFill>
                <a:latin typeface="HG丸ｺﾞｼｯｸM-PRO" panose="020F0600000000000000" pitchFamily="50" charset="-128"/>
                <a:ea typeface="HG丸ｺﾞｼｯｸM-PRO" panose="020F0600000000000000" pitchFamily="50" charset="-128"/>
                <a:cs typeface="MS UI Gothic"/>
              </a:rPr>
              <a:t>大 </a:t>
            </a:r>
            <a:r>
              <a:rPr lang="en-US" altLang="ja-JP" spc="-5" dirty="0" smtClean="0">
                <a:solidFill>
                  <a:srgbClr val="FFFFFF"/>
                </a:solidFill>
                <a:latin typeface="HG丸ｺﾞｼｯｸM-PRO" panose="020F0600000000000000" pitchFamily="50" charset="-128"/>
                <a:ea typeface="HG丸ｺﾞｼｯｸM-PRO" panose="020F0600000000000000" pitchFamily="50" charset="-128"/>
                <a:cs typeface="Calibri"/>
              </a:rPr>
              <a:t>9</a:t>
            </a:r>
            <a:r>
              <a:rPr lang="ja-JP" altLang="en-US" spc="-5" dirty="0" smtClean="0">
                <a:solidFill>
                  <a:srgbClr val="FFFFFF"/>
                </a:solidFill>
                <a:latin typeface="HG丸ｺﾞｼｯｸM-PRO" panose="020F0600000000000000" pitchFamily="50" charset="-128"/>
                <a:ea typeface="HG丸ｺﾞｼｯｸM-PRO" panose="020F0600000000000000" pitchFamily="50" charset="-128"/>
                <a:cs typeface="MS UI Gothic"/>
              </a:rPr>
              <a:t>年  </a:t>
            </a:r>
            <a:r>
              <a:rPr lang="ja-JP" altLang="en-US" spc="25" dirty="0" smtClean="0">
                <a:solidFill>
                  <a:srgbClr val="FFFFFF"/>
                </a:solidFill>
                <a:latin typeface="HG丸ｺﾞｼｯｸM-PRO" panose="020F0600000000000000" pitchFamily="50" charset="-128"/>
                <a:ea typeface="HG丸ｺﾞｼｯｸM-PRO" panose="020F0600000000000000" pitchFamily="50" charset="-128"/>
                <a:cs typeface="MS UI Gothic"/>
              </a:rPr>
              <a:t>義務教育のなかでの色覚検査が規定</a:t>
            </a:r>
            <a:endPar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endParaRPr>
          </a:p>
          <a:p>
            <a:r>
              <a:rPr lang="ja-JP" altLang="en-US" spc="25" dirty="0" smtClean="0">
                <a:solidFill>
                  <a:srgbClr val="FFFFFF"/>
                </a:solidFill>
                <a:latin typeface="HG丸ｺﾞｼｯｸM-PRO" panose="020F0600000000000000" pitchFamily="50" charset="-128"/>
                <a:ea typeface="HG丸ｺﾞｼｯｸM-PRO" panose="020F0600000000000000" pitchFamily="50" charset="-128"/>
                <a:cs typeface="MS UI Gothic"/>
              </a:rPr>
              <a:t>昭</a:t>
            </a:r>
            <a:r>
              <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rPr>
              <a:t>33</a:t>
            </a:r>
            <a:r>
              <a:rPr lang="ja-JP" altLang="en-US" spc="25" dirty="0" smtClean="0">
                <a:solidFill>
                  <a:srgbClr val="FFFFFF"/>
                </a:solidFill>
                <a:latin typeface="HG丸ｺﾞｼｯｸM-PRO" panose="020F0600000000000000" pitchFamily="50" charset="-128"/>
                <a:ea typeface="HG丸ｺﾞｼｯｸM-PRO" panose="020F0600000000000000" pitchFamily="50" charset="-128"/>
                <a:cs typeface="MS UI Gothic"/>
              </a:rPr>
              <a:t>年  学校保健法施行規則：</a:t>
            </a:r>
            <a:endPar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endParaRPr>
          </a:p>
          <a:p>
            <a:r>
              <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rPr>
              <a:t>                </a:t>
            </a:r>
            <a:r>
              <a:rPr lang="ja-JP" altLang="en-US" spc="25" dirty="0" smtClean="0">
                <a:solidFill>
                  <a:srgbClr val="FFFFFF"/>
                </a:solidFill>
                <a:latin typeface="HG丸ｺﾞｼｯｸM-PRO" panose="020F0600000000000000" pitchFamily="50" charset="-128"/>
                <a:ea typeface="HG丸ｺﾞｼｯｸM-PRO" panose="020F0600000000000000" pitchFamily="50" charset="-128"/>
                <a:cs typeface="MS UI Gothic"/>
              </a:rPr>
              <a:t>毎年、全児童生徒に義務づけ</a:t>
            </a:r>
            <a:endPar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endParaRPr>
          </a:p>
          <a:p>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昭</a:t>
            </a:r>
            <a:r>
              <a:rPr lang="en-US" altLang="ja-JP" spc="25" dirty="0" smtClean="0">
                <a:solidFill>
                  <a:srgbClr val="FFFF00"/>
                </a:solidFill>
                <a:latin typeface="HG丸ｺﾞｼｯｸM-PRO" panose="020F0600000000000000" pitchFamily="50" charset="-128"/>
                <a:ea typeface="HG丸ｺﾞｼｯｸM-PRO" panose="020F0600000000000000" pitchFamily="50" charset="-128"/>
                <a:cs typeface="MS UI Gothic"/>
              </a:rPr>
              <a:t>62</a:t>
            </a:r>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年  調査書（小→中学、中→高校）から</a:t>
            </a:r>
            <a:endParaRPr lang="en-US" altLang="ja-JP" spc="25" dirty="0" smtClean="0">
              <a:solidFill>
                <a:srgbClr val="FFFF00"/>
              </a:solidFill>
              <a:latin typeface="HG丸ｺﾞｼｯｸM-PRO" panose="020F0600000000000000" pitchFamily="50" charset="-128"/>
              <a:ea typeface="HG丸ｺﾞｼｯｸM-PRO" panose="020F0600000000000000" pitchFamily="50" charset="-128"/>
              <a:cs typeface="MS UI Gothic"/>
            </a:endParaRPr>
          </a:p>
          <a:p>
            <a:r>
              <a:rPr lang="en-US" altLang="ja-JP" spc="25" dirty="0" smtClean="0">
                <a:solidFill>
                  <a:srgbClr val="FFFF00"/>
                </a:solidFill>
                <a:latin typeface="HG丸ｺﾞｼｯｸM-PRO" panose="020F0600000000000000" pitchFamily="50" charset="-128"/>
                <a:ea typeface="HG丸ｺﾞｼｯｸM-PRO" panose="020F0600000000000000" pitchFamily="50" charset="-128"/>
                <a:cs typeface="MS UI Gothic"/>
              </a:rPr>
              <a:t>        </a:t>
            </a:r>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色覚の項が削除</a:t>
            </a:r>
            <a:endParaRPr lang="en-US" altLang="ja-JP" spc="25" dirty="0" smtClean="0">
              <a:solidFill>
                <a:srgbClr val="FFFF00"/>
              </a:solidFill>
              <a:latin typeface="HG丸ｺﾞｼｯｸM-PRO" panose="020F0600000000000000" pitchFamily="50" charset="-128"/>
              <a:ea typeface="HG丸ｺﾞｼｯｸM-PRO" panose="020F0600000000000000" pitchFamily="50" charset="-128"/>
              <a:cs typeface="MS UI Gothic"/>
            </a:endParaRPr>
          </a:p>
          <a:p>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平</a:t>
            </a:r>
            <a:r>
              <a:rPr lang="en-US" altLang="ja-JP" spc="25" dirty="0" smtClean="0">
                <a:solidFill>
                  <a:srgbClr val="FFFF00"/>
                </a:solidFill>
                <a:latin typeface="HG丸ｺﾞｼｯｸM-PRO" panose="020F0600000000000000" pitchFamily="50" charset="-128"/>
                <a:ea typeface="HG丸ｺﾞｼｯｸM-PRO" panose="020F0600000000000000" pitchFamily="50" charset="-128"/>
                <a:cs typeface="MS UI Gothic"/>
              </a:rPr>
              <a:t>4</a:t>
            </a:r>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a:t>
            </a:r>
            <a:r>
              <a:rPr lang="en-US" altLang="ja-JP" spc="25" dirty="0" smtClean="0">
                <a:solidFill>
                  <a:srgbClr val="FFFF00"/>
                </a:solidFill>
                <a:latin typeface="HG丸ｺﾞｼｯｸM-PRO" panose="020F0600000000000000" pitchFamily="50" charset="-128"/>
                <a:ea typeface="HG丸ｺﾞｼｯｸM-PRO" panose="020F0600000000000000" pitchFamily="50" charset="-128"/>
                <a:cs typeface="MS UI Gothic"/>
              </a:rPr>
              <a:t>7</a:t>
            </a:r>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年 大学入学資格で、全ての学部で色覚制限が撤廃</a:t>
            </a:r>
            <a:endParaRPr lang="en-US" altLang="ja-JP" spc="25" dirty="0" smtClean="0">
              <a:solidFill>
                <a:srgbClr val="FFFF00"/>
              </a:solidFill>
              <a:latin typeface="HG丸ｺﾞｼｯｸM-PRO" panose="020F0600000000000000" pitchFamily="50" charset="-128"/>
              <a:ea typeface="HG丸ｺﾞｼｯｸM-PRO" panose="020F0600000000000000" pitchFamily="50" charset="-128"/>
              <a:cs typeface="MS UI Gothic"/>
            </a:endParaRPr>
          </a:p>
          <a:p>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平</a:t>
            </a:r>
            <a:r>
              <a:rPr lang="en-US" altLang="ja-JP" spc="25" dirty="0" smtClean="0">
                <a:solidFill>
                  <a:srgbClr val="FFFF00"/>
                </a:solidFill>
                <a:latin typeface="HG丸ｺﾞｼｯｸM-PRO" panose="020F0600000000000000" pitchFamily="50" charset="-128"/>
                <a:ea typeface="HG丸ｺﾞｼｯｸM-PRO" panose="020F0600000000000000" pitchFamily="50" charset="-128"/>
                <a:cs typeface="MS UI Gothic"/>
              </a:rPr>
              <a:t>5</a:t>
            </a:r>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年   調査書（高校→大学）から色覚の項が削除</a:t>
            </a:r>
            <a:endParaRPr lang="en-US" altLang="ja-JP" spc="25" dirty="0" smtClean="0">
              <a:solidFill>
                <a:srgbClr val="FFFF00"/>
              </a:solidFill>
              <a:latin typeface="HG丸ｺﾞｼｯｸM-PRO" panose="020F0600000000000000" pitchFamily="50" charset="-128"/>
              <a:ea typeface="HG丸ｺﾞｼｯｸM-PRO" panose="020F0600000000000000" pitchFamily="50" charset="-128"/>
              <a:cs typeface="MS UI Gothic"/>
            </a:endParaRPr>
          </a:p>
          <a:p>
            <a:r>
              <a:rPr lang="ja-JP" altLang="en-US" spc="25" dirty="0" smtClean="0">
                <a:solidFill>
                  <a:srgbClr val="FFFFFF"/>
                </a:solidFill>
                <a:latin typeface="HG丸ｺﾞｼｯｸM-PRO" panose="020F0600000000000000" pitchFamily="50" charset="-128"/>
                <a:ea typeface="HG丸ｺﾞｼｯｸM-PRO" panose="020F0600000000000000" pitchFamily="50" charset="-128"/>
                <a:cs typeface="MS UI Gothic"/>
              </a:rPr>
              <a:t>平</a:t>
            </a:r>
            <a:r>
              <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rPr>
              <a:t>7</a:t>
            </a:r>
            <a:r>
              <a:rPr lang="ja-JP" altLang="en-US" spc="25" dirty="0" smtClean="0">
                <a:solidFill>
                  <a:srgbClr val="FFFFFF"/>
                </a:solidFill>
                <a:latin typeface="HG丸ｺﾞｼｯｸM-PRO" panose="020F0600000000000000" pitchFamily="50" charset="-128"/>
                <a:ea typeface="HG丸ｺﾞｼｯｸM-PRO" panose="020F0600000000000000" pitchFamily="50" charset="-128"/>
                <a:cs typeface="MS UI Gothic"/>
              </a:rPr>
              <a:t>年   小学校</a:t>
            </a:r>
            <a:r>
              <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rPr>
              <a:t>4</a:t>
            </a:r>
            <a:r>
              <a:rPr lang="ja-JP" altLang="en-US" spc="25" dirty="0" smtClean="0">
                <a:solidFill>
                  <a:srgbClr val="FFFFFF"/>
                </a:solidFill>
                <a:latin typeface="HG丸ｺﾞｼｯｸM-PRO" panose="020F0600000000000000" pitchFamily="50" charset="-128"/>
                <a:ea typeface="HG丸ｺﾞｼｯｸM-PRO" panose="020F0600000000000000" pitchFamily="50" charset="-128"/>
                <a:cs typeface="MS UI Gothic"/>
              </a:rPr>
              <a:t>年のみに色覚検査の義務づけ</a:t>
            </a:r>
          </a:p>
          <a:p>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平</a:t>
            </a:r>
            <a:r>
              <a:rPr lang="en-US" altLang="ja-JP" spc="25" dirty="0" smtClean="0">
                <a:solidFill>
                  <a:srgbClr val="FFFF00"/>
                </a:solidFill>
                <a:latin typeface="HG丸ｺﾞｼｯｸM-PRO" panose="020F0600000000000000" pitchFamily="50" charset="-128"/>
                <a:ea typeface="HG丸ｺﾞｼｯｸM-PRO" panose="020F0600000000000000" pitchFamily="50" charset="-128"/>
                <a:cs typeface="MS UI Gothic"/>
              </a:rPr>
              <a:t>13</a:t>
            </a:r>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年  </a:t>
            </a:r>
            <a:r>
              <a:rPr lang="ja-JP" altLang="en-US" spc="25" dirty="0" smtClean="0">
                <a:solidFill>
                  <a:srgbClr val="FFFFFF"/>
                </a:solidFill>
                <a:latin typeface="HG丸ｺﾞｼｯｸM-PRO" panose="020F0600000000000000" pitchFamily="50" charset="-128"/>
                <a:ea typeface="HG丸ｺﾞｼｯｸM-PRO" panose="020F0600000000000000" pitchFamily="50" charset="-128"/>
                <a:cs typeface="MS UI Gothic"/>
              </a:rPr>
              <a:t>労働安全衛生規則の一部改正  </a:t>
            </a:r>
            <a:endPar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endParaRPr>
          </a:p>
          <a:p>
            <a:r>
              <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rPr>
              <a:t>          </a:t>
            </a:r>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雇入時健康診断の検診項目から色覚検査が削除</a:t>
            </a:r>
          </a:p>
          <a:p>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平</a:t>
            </a:r>
            <a:r>
              <a:rPr lang="en-US" altLang="ja-JP" spc="25" dirty="0" smtClean="0">
                <a:solidFill>
                  <a:srgbClr val="FFFF00"/>
                </a:solidFill>
                <a:latin typeface="HG丸ｺﾞｼｯｸM-PRO" panose="020F0600000000000000" pitchFamily="50" charset="-128"/>
                <a:ea typeface="HG丸ｺﾞｼｯｸM-PRO" panose="020F0600000000000000" pitchFamily="50" charset="-128"/>
                <a:cs typeface="MS UI Gothic"/>
              </a:rPr>
              <a:t>14</a:t>
            </a:r>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年  </a:t>
            </a:r>
            <a:r>
              <a:rPr lang="ja-JP" altLang="en-US" spc="25" dirty="0" smtClean="0">
                <a:solidFill>
                  <a:srgbClr val="FFFFFF"/>
                </a:solidFill>
                <a:latin typeface="HG丸ｺﾞｼｯｸM-PRO" panose="020F0600000000000000" pitchFamily="50" charset="-128"/>
                <a:ea typeface="HG丸ｺﾞｼｯｸM-PRO" panose="020F0600000000000000" pitchFamily="50" charset="-128"/>
                <a:cs typeface="MS UI Gothic"/>
              </a:rPr>
              <a:t>学校保健法施行規則の一部改正  </a:t>
            </a:r>
            <a:endPar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endParaRPr>
          </a:p>
          <a:p>
            <a:r>
              <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rPr>
              <a:t>          </a:t>
            </a:r>
            <a:r>
              <a:rPr lang="ja-JP" altLang="en-US" spc="25" dirty="0" smtClean="0">
                <a:solidFill>
                  <a:srgbClr val="FFFF00"/>
                </a:solidFill>
                <a:latin typeface="HG丸ｺﾞｼｯｸM-PRO" panose="020F0600000000000000" pitchFamily="50" charset="-128"/>
                <a:ea typeface="HG丸ｺﾞｼｯｸM-PRO" panose="020F0600000000000000" pitchFamily="50" charset="-128"/>
                <a:cs typeface="MS UI Gothic"/>
              </a:rPr>
              <a:t>健康診断の必須項目から色覚の検査が削除</a:t>
            </a:r>
          </a:p>
          <a:p>
            <a:r>
              <a:rPr lang="ja-JP" altLang="en-US" spc="25" dirty="0" smtClean="0">
                <a:solidFill>
                  <a:srgbClr val="FFFFFF"/>
                </a:solidFill>
                <a:latin typeface="HG丸ｺﾞｼｯｸM-PRO" panose="020F0600000000000000" pitchFamily="50" charset="-128"/>
                <a:ea typeface="HG丸ｺﾞｼｯｸM-PRO" panose="020F0600000000000000" pitchFamily="50" charset="-128"/>
                <a:cs typeface="MS UI Gothic"/>
              </a:rPr>
              <a:t>平</a:t>
            </a:r>
            <a:r>
              <a:rPr lang="en-US" altLang="ja-JP" spc="25" dirty="0" smtClean="0">
                <a:solidFill>
                  <a:srgbClr val="FFFFFF"/>
                </a:solidFill>
                <a:latin typeface="HG丸ｺﾞｼｯｸM-PRO" panose="020F0600000000000000" pitchFamily="50" charset="-128"/>
                <a:ea typeface="HG丸ｺﾞｼｯｸM-PRO" panose="020F0600000000000000" pitchFamily="50" charset="-128"/>
                <a:cs typeface="MS UI Gothic"/>
              </a:rPr>
              <a:t>15</a:t>
            </a:r>
            <a:r>
              <a:rPr lang="ja-JP" altLang="en-US" spc="25" dirty="0" smtClean="0">
                <a:solidFill>
                  <a:srgbClr val="FFFFFF"/>
                </a:solidFill>
                <a:latin typeface="HG丸ｺﾞｼｯｸM-PRO" panose="020F0600000000000000" pitchFamily="50" charset="-128"/>
                <a:ea typeface="HG丸ｺﾞｼｯｸM-PRO" panose="020F0600000000000000" pitchFamily="50" charset="-128"/>
                <a:cs typeface="MS UI Gothic"/>
              </a:rPr>
              <a:t>年  全ﾒｰｶｰでﾃﾚﾋﾞのﾘﾓｺﾝのｶﾗｰﾎﾞﾀﾝに色名が入る</a:t>
            </a:r>
          </a:p>
        </p:txBody>
      </p:sp>
    </p:spTree>
    <p:extLst>
      <p:ext uri="{BB962C8B-B14F-4D97-AF65-F5344CB8AC3E}">
        <p14:creationId xmlns:p14="http://schemas.microsoft.com/office/powerpoint/2010/main" val="940900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タイトル 1"/>
          <p:cNvSpPr txBox="1">
            <a:spLocks/>
          </p:cNvSpPr>
          <p:nvPr/>
        </p:nvSpPr>
        <p:spPr>
          <a:xfrm>
            <a:off x="468313" y="203200"/>
            <a:ext cx="8229600" cy="1641475"/>
          </a:xfrm>
          <a:prstGeom prst="rect">
            <a:avLst/>
          </a:prstGeom>
        </p:spPr>
        <p:txBody>
          <a:bodyPr/>
          <a:lstStyle/>
          <a:p>
            <a:pPr algn="ctr">
              <a:defRPr/>
            </a:pPr>
            <a:r>
              <a:rPr lang="ja-JP" altLang="ja-JP" sz="4000" b="1" kern="0" dirty="0" smtClean="0">
                <a:solidFill>
                  <a:srgbClr val="FFFFFF"/>
                </a:solidFill>
                <a:latin typeface="Times New Roman"/>
                <a:ea typeface="ＭＳ Ｐゴシック"/>
                <a:cs typeface="+mj-cs"/>
              </a:rPr>
              <a:t>学校保健法施行規則の一部改正</a:t>
            </a:r>
            <a:r>
              <a:rPr lang="en-US" altLang="ja-JP" sz="4000" b="1" kern="0" dirty="0" smtClean="0">
                <a:solidFill>
                  <a:srgbClr val="FFFFFF"/>
                </a:solidFill>
                <a:latin typeface="Times New Roman"/>
                <a:ea typeface="ＭＳ Ｐゴシック"/>
                <a:cs typeface="+mj-cs"/>
              </a:rPr>
              <a:t/>
            </a:r>
            <a:br>
              <a:rPr lang="en-US" altLang="ja-JP" sz="4000" b="1" kern="0" dirty="0" smtClean="0">
                <a:solidFill>
                  <a:srgbClr val="FFFFFF"/>
                </a:solidFill>
                <a:latin typeface="Times New Roman"/>
                <a:ea typeface="ＭＳ Ｐゴシック"/>
                <a:cs typeface="+mj-cs"/>
              </a:rPr>
            </a:br>
            <a:r>
              <a:rPr lang="ja-JP" altLang="ja-JP" sz="4000" b="1" kern="0" dirty="0" smtClean="0">
                <a:solidFill>
                  <a:srgbClr val="FFFFFF"/>
                </a:solidFill>
                <a:latin typeface="Times New Roman"/>
                <a:ea typeface="ＭＳ Ｐゴシック"/>
                <a:cs typeface="+mj-cs"/>
              </a:rPr>
              <a:t>平成</a:t>
            </a:r>
            <a:r>
              <a:rPr lang="en-US" altLang="ja-JP" sz="4000" b="1" kern="0" dirty="0" smtClean="0">
                <a:solidFill>
                  <a:srgbClr val="FFFFFF"/>
                </a:solidFill>
                <a:latin typeface="Times New Roman"/>
                <a:ea typeface="ＭＳ Ｐゴシック"/>
                <a:cs typeface="+mj-cs"/>
              </a:rPr>
              <a:t>14</a:t>
            </a:r>
            <a:r>
              <a:rPr lang="ja-JP" altLang="ja-JP" sz="4000" b="1" kern="0" dirty="0" smtClean="0">
                <a:solidFill>
                  <a:srgbClr val="FFFFFF"/>
                </a:solidFill>
                <a:latin typeface="Times New Roman"/>
                <a:ea typeface="ＭＳ Ｐゴシック"/>
                <a:cs typeface="+mj-cs"/>
              </a:rPr>
              <a:t>年</a:t>
            </a:r>
            <a:r>
              <a:rPr lang="en-US" altLang="ja-JP" sz="4000" b="1" kern="0" dirty="0" smtClean="0">
                <a:solidFill>
                  <a:srgbClr val="FFFFFF"/>
                </a:solidFill>
                <a:latin typeface="Times New Roman"/>
                <a:ea typeface="ＭＳ Ｐゴシック"/>
                <a:cs typeface="+mj-cs"/>
              </a:rPr>
              <a:t>3</a:t>
            </a:r>
            <a:r>
              <a:rPr lang="ja-JP" altLang="ja-JP" sz="4000" b="1" kern="0" dirty="0" smtClean="0">
                <a:solidFill>
                  <a:srgbClr val="FFFFFF"/>
                </a:solidFill>
                <a:latin typeface="Times New Roman"/>
                <a:ea typeface="ＭＳ Ｐゴシック"/>
                <a:cs typeface="+mj-cs"/>
              </a:rPr>
              <a:t>月</a:t>
            </a:r>
            <a:r>
              <a:rPr lang="en-US" altLang="ja-JP" sz="4000" b="1" kern="0" dirty="0" smtClean="0">
                <a:solidFill>
                  <a:srgbClr val="FFFFFF"/>
                </a:solidFill>
                <a:latin typeface="Times New Roman"/>
                <a:ea typeface="ＭＳ Ｐゴシック"/>
                <a:cs typeface="+mj-cs"/>
              </a:rPr>
              <a:t>29</a:t>
            </a:r>
            <a:r>
              <a:rPr lang="ja-JP" altLang="ja-JP" sz="4000" b="1" kern="0" dirty="0" smtClean="0">
                <a:solidFill>
                  <a:srgbClr val="FFFFFF"/>
                </a:solidFill>
                <a:latin typeface="Times New Roman"/>
                <a:ea typeface="ＭＳ Ｐゴシック"/>
                <a:cs typeface="+mj-cs"/>
              </a:rPr>
              <a:t>日</a:t>
            </a:r>
            <a:r>
              <a:rPr lang="en-US" altLang="ja-JP" sz="4000" b="1" kern="0" dirty="0" smtClean="0">
                <a:solidFill>
                  <a:srgbClr val="FFFFFF"/>
                </a:solidFill>
                <a:latin typeface="Times New Roman"/>
                <a:ea typeface="ＭＳ Ｐゴシック"/>
                <a:cs typeface="+mj-cs"/>
              </a:rPr>
              <a:t/>
            </a:r>
            <a:br>
              <a:rPr lang="en-US" altLang="ja-JP" sz="4000" b="1" kern="0" dirty="0" smtClean="0">
                <a:solidFill>
                  <a:srgbClr val="FFFFFF"/>
                </a:solidFill>
                <a:latin typeface="Times New Roman"/>
                <a:ea typeface="ＭＳ Ｐゴシック"/>
                <a:cs typeface="+mj-cs"/>
              </a:rPr>
            </a:br>
            <a:r>
              <a:rPr lang="ja-JP" altLang="ja-JP" b="1" kern="0" dirty="0" smtClean="0">
                <a:solidFill>
                  <a:srgbClr val="FFFFFF"/>
                </a:solidFill>
                <a:latin typeface="Times New Roman"/>
                <a:ea typeface="ＭＳ Ｐゴシック"/>
                <a:cs typeface="+mj-cs"/>
              </a:rPr>
              <a:t>文部科学省スポーツ・青少年局長</a:t>
            </a:r>
            <a:endParaRPr lang="ja-JP" altLang="en-US" kern="0" dirty="0" smtClean="0">
              <a:solidFill>
                <a:srgbClr val="FFFFFF"/>
              </a:solidFill>
              <a:latin typeface="Times New Roman"/>
              <a:ea typeface="ＭＳ Ｐゴシック"/>
              <a:cs typeface="+mj-cs"/>
            </a:endParaRPr>
          </a:p>
        </p:txBody>
      </p:sp>
      <p:sp>
        <p:nvSpPr>
          <p:cNvPr id="4" name="テキスト ボックス 2"/>
          <p:cNvSpPr txBox="1">
            <a:spLocks noChangeArrowheads="1"/>
          </p:cNvSpPr>
          <p:nvPr/>
        </p:nvSpPr>
        <p:spPr bwMode="auto">
          <a:xfrm>
            <a:off x="420688" y="1752600"/>
            <a:ext cx="849471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450850" algn="l"/>
              </a:tabLst>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tabLst>
                <a:tab pos="450850" algn="l"/>
              </a:tabLst>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tabLst>
                <a:tab pos="450850" algn="l"/>
              </a:tabLst>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tabLst>
                <a:tab pos="450850" algn="l"/>
              </a:tabLst>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tabLst>
                <a:tab pos="450850" algn="l"/>
              </a:tabLst>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tabLst>
                <a:tab pos="450850" algn="l"/>
              </a:tabLst>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tabLst>
                <a:tab pos="450850" algn="l"/>
              </a:tabLst>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tabLst>
                <a:tab pos="450850" algn="l"/>
              </a:tabLst>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tabLst>
                <a:tab pos="450850" algn="l"/>
              </a:tabLst>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400" dirty="0" smtClean="0">
                <a:solidFill>
                  <a:srgbClr val="FFFFFF"/>
                </a:solidFill>
                <a:latin typeface="Arial" charset="0"/>
                <a:cs typeface="+mn-cs"/>
              </a:rPr>
              <a:t>＜健康診断＞</a:t>
            </a:r>
            <a:endParaRPr lang="en-US" altLang="ja-JP" sz="2400" dirty="0" smtClean="0">
              <a:solidFill>
                <a:srgbClr val="FFFFFF"/>
              </a:solidFill>
              <a:latin typeface="Arial" charset="0"/>
              <a:cs typeface="+mn-cs"/>
            </a:endParaRPr>
          </a:p>
          <a:p>
            <a:pPr eaLnBrk="1" hangingPunct="1">
              <a:spcBef>
                <a:spcPct val="0"/>
              </a:spcBef>
              <a:buFontTx/>
              <a:buNone/>
              <a:defRPr/>
            </a:pPr>
            <a:r>
              <a:rPr lang="ja-JP" altLang="en-US" sz="2200" dirty="0" smtClean="0">
                <a:solidFill>
                  <a:srgbClr val="FFFFFF"/>
                </a:solidFill>
                <a:latin typeface="Arial" charset="0"/>
                <a:cs typeface="+mn-cs"/>
              </a:rPr>
              <a:t>・ </a:t>
            </a:r>
            <a:r>
              <a:rPr lang="ja-JP" altLang="ja-JP" sz="2200" b="1" u="sng" dirty="0" smtClean="0">
                <a:ln w="3175">
                  <a:noFill/>
                </a:ln>
                <a:solidFill>
                  <a:srgbClr val="FFFFFF"/>
                </a:solidFill>
                <a:latin typeface="Arial" charset="0"/>
                <a:cs typeface="+mn-cs"/>
              </a:rPr>
              <a:t>色覚の検査を必須の項目から削除した</a:t>
            </a:r>
            <a:r>
              <a:rPr lang="ja-JP" altLang="ja-JP" sz="2200" dirty="0" smtClean="0">
                <a:solidFill>
                  <a:srgbClr val="FFFFFF"/>
                </a:solidFill>
                <a:latin typeface="Arial" charset="0"/>
                <a:cs typeface="+mn-cs"/>
              </a:rPr>
              <a:t>こと。</a:t>
            </a:r>
          </a:p>
          <a:p>
            <a:pPr eaLnBrk="1" hangingPunct="1">
              <a:spcBef>
                <a:spcPct val="0"/>
              </a:spcBef>
              <a:buFontTx/>
              <a:buNone/>
              <a:defRPr/>
            </a:pPr>
            <a:r>
              <a:rPr lang="ja-JP" altLang="en-US" sz="2200" dirty="0" smtClean="0">
                <a:solidFill>
                  <a:srgbClr val="FFFFFF"/>
                </a:solidFill>
                <a:latin typeface="Arial" charset="0"/>
                <a:cs typeface="+mn-cs"/>
              </a:rPr>
              <a:t>・ </a:t>
            </a:r>
            <a:r>
              <a:rPr lang="ja-JP" altLang="ja-JP" sz="2200" dirty="0" smtClean="0">
                <a:solidFill>
                  <a:srgbClr val="FFFFFF"/>
                </a:solidFill>
                <a:latin typeface="Arial" charset="0"/>
                <a:cs typeface="+mn-cs"/>
              </a:rPr>
              <a:t>平成</a:t>
            </a:r>
            <a:r>
              <a:rPr lang="en-US" altLang="ja-JP" sz="2200" dirty="0" smtClean="0">
                <a:solidFill>
                  <a:srgbClr val="FFFFFF"/>
                </a:solidFill>
                <a:latin typeface="Arial" charset="0"/>
                <a:cs typeface="+mn-cs"/>
              </a:rPr>
              <a:t>15</a:t>
            </a:r>
            <a:r>
              <a:rPr lang="ja-JP" altLang="ja-JP" sz="2200" dirty="0" smtClean="0">
                <a:solidFill>
                  <a:srgbClr val="FFFFFF"/>
                </a:solidFill>
                <a:latin typeface="Arial" charset="0"/>
                <a:cs typeface="+mn-cs"/>
              </a:rPr>
              <a:t>年度の健康診断から適用</a:t>
            </a:r>
            <a:endParaRPr lang="en-US" altLang="ja-JP" sz="2200" dirty="0" smtClean="0">
              <a:solidFill>
                <a:srgbClr val="FFFFFF"/>
              </a:solidFill>
              <a:latin typeface="Arial" charset="0"/>
              <a:cs typeface="+mn-cs"/>
            </a:endParaRPr>
          </a:p>
          <a:p>
            <a:pPr eaLnBrk="1" hangingPunct="1">
              <a:spcBef>
                <a:spcPct val="0"/>
              </a:spcBef>
              <a:buFontTx/>
              <a:buNone/>
              <a:defRPr/>
            </a:pPr>
            <a:r>
              <a:rPr lang="ja-JP" altLang="en-US" sz="800" dirty="0" smtClean="0">
                <a:solidFill>
                  <a:srgbClr val="FFFFFF"/>
                </a:solidFill>
                <a:latin typeface="Arial" charset="0"/>
                <a:cs typeface="+mn-cs"/>
              </a:rPr>
              <a:t>　</a:t>
            </a:r>
            <a:endParaRPr lang="en-US" altLang="ja-JP" sz="800" dirty="0" smtClean="0">
              <a:solidFill>
                <a:srgbClr val="FFFFFF"/>
              </a:solidFill>
              <a:latin typeface="Arial" charset="0"/>
              <a:cs typeface="+mn-cs"/>
            </a:endParaRPr>
          </a:p>
          <a:p>
            <a:pPr eaLnBrk="1" hangingPunct="1">
              <a:spcBef>
                <a:spcPct val="0"/>
              </a:spcBef>
              <a:buFontTx/>
              <a:buNone/>
              <a:defRPr/>
            </a:pPr>
            <a:r>
              <a:rPr lang="ja-JP" altLang="en-US" sz="2400" dirty="0" smtClean="0">
                <a:solidFill>
                  <a:srgbClr val="FFFFFF"/>
                </a:solidFill>
                <a:latin typeface="Arial" charset="0"/>
                <a:cs typeface="+mn-cs"/>
              </a:rPr>
              <a:t>＜留意事項＞</a:t>
            </a:r>
            <a:endParaRPr lang="en-US" altLang="ja-JP" sz="2400" dirty="0" smtClean="0">
              <a:solidFill>
                <a:srgbClr val="FFFFFF"/>
              </a:solidFill>
              <a:latin typeface="Arial" charset="0"/>
              <a:cs typeface="+mn-cs"/>
            </a:endParaRPr>
          </a:p>
          <a:p>
            <a:pPr eaLnBrk="1" hangingPunct="1">
              <a:spcBef>
                <a:spcPct val="0"/>
              </a:spcBef>
              <a:buFontTx/>
              <a:buNone/>
              <a:defRPr/>
            </a:pPr>
            <a:r>
              <a:rPr lang="ja-JP" altLang="en-US" sz="2200" b="1" dirty="0" smtClean="0">
                <a:solidFill>
                  <a:srgbClr val="FFFFFF"/>
                </a:solidFill>
                <a:latin typeface="Arial" charset="0"/>
                <a:cs typeface="+mn-cs"/>
              </a:rPr>
              <a:t>・ </a:t>
            </a:r>
            <a:r>
              <a:rPr lang="ja-JP" altLang="ja-JP" sz="2200" b="1" u="sng" dirty="0" smtClean="0">
                <a:solidFill>
                  <a:srgbClr val="FFFFFF"/>
                </a:solidFill>
                <a:cs typeface="+mn-cs"/>
              </a:rPr>
              <a:t>今後も，適切な対応ができる体制を整えること</a:t>
            </a:r>
            <a:r>
              <a:rPr lang="ja-JP" altLang="ja-JP" sz="2200" dirty="0" smtClean="0">
                <a:solidFill>
                  <a:srgbClr val="FFFFFF"/>
                </a:solidFill>
                <a:cs typeface="+mn-cs"/>
              </a:rPr>
              <a:t>。</a:t>
            </a:r>
            <a:endParaRPr lang="en-US" altLang="ja-JP" sz="2200" b="1" dirty="0" smtClean="0">
              <a:solidFill>
                <a:srgbClr val="FFFFFF"/>
              </a:solidFill>
              <a:latin typeface="Arial" charset="0"/>
              <a:cs typeface="+mn-cs"/>
            </a:endParaRPr>
          </a:p>
          <a:p>
            <a:pPr eaLnBrk="1" hangingPunct="1">
              <a:spcBef>
                <a:spcPct val="0"/>
              </a:spcBef>
              <a:buFontTx/>
              <a:buNone/>
              <a:defRPr/>
            </a:pPr>
            <a:r>
              <a:rPr lang="ja-JP" altLang="en-US" sz="2200" b="1" dirty="0" smtClean="0">
                <a:solidFill>
                  <a:srgbClr val="FFFFFF"/>
                </a:solidFill>
                <a:latin typeface="Arial" charset="0"/>
                <a:cs typeface="+mn-cs"/>
              </a:rPr>
              <a:t>・ </a:t>
            </a:r>
            <a:r>
              <a:rPr lang="ja-JP" altLang="ja-JP" sz="2200" b="1" u="sng" dirty="0" smtClean="0">
                <a:ln w="3175">
                  <a:noFill/>
                </a:ln>
                <a:solidFill>
                  <a:srgbClr val="FFFFFF"/>
                </a:solidFill>
                <a:latin typeface="Arial" charset="0"/>
                <a:cs typeface="+mn-cs"/>
              </a:rPr>
              <a:t>色覚異常検査表は，色覚異常の有無を検査し得るものでなければ</a:t>
            </a:r>
            <a:endParaRPr lang="en-US" altLang="ja-JP" sz="2200" b="1" u="sng" dirty="0" smtClean="0">
              <a:ln w="3175">
                <a:noFill/>
              </a:ln>
              <a:solidFill>
                <a:srgbClr val="FFFFFF"/>
              </a:solidFill>
              <a:latin typeface="Arial" charset="0"/>
              <a:cs typeface="+mn-cs"/>
            </a:endParaRPr>
          </a:p>
          <a:p>
            <a:pPr eaLnBrk="1" hangingPunct="1">
              <a:spcBef>
                <a:spcPct val="0"/>
              </a:spcBef>
              <a:buFontTx/>
              <a:buNone/>
              <a:defRPr/>
            </a:pPr>
            <a:r>
              <a:rPr lang="en-US" altLang="ja-JP" sz="2200" b="1" dirty="0" smtClean="0">
                <a:ln w="3175">
                  <a:noFill/>
                </a:ln>
                <a:solidFill>
                  <a:srgbClr val="FFFFFF"/>
                </a:solidFill>
                <a:latin typeface="Arial" charset="0"/>
                <a:cs typeface="+mn-cs"/>
              </a:rPr>
              <a:t>	</a:t>
            </a:r>
            <a:r>
              <a:rPr lang="ja-JP" altLang="ja-JP" sz="2200" b="1" u="sng" dirty="0" smtClean="0">
                <a:ln w="3175">
                  <a:noFill/>
                </a:ln>
                <a:solidFill>
                  <a:srgbClr val="FFFFFF"/>
                </a:solidFill>
                <a:latin typeface="Arial" charset="0"/>
                <a:cs typeface="+mn-cs"/>
              </a:rPr>
              <a:t>ならないこと</a:t>
            </a:r>
            <a:r>
              <a:rPr lang="ja-JP" altLang="en-US" sz="2200" b="1" dirty="0" smtClean="0">
                <a:solidFill>
                  <a:srgbClr val="FFFFFF"/>
                </a:solidFill>
                <a:latin typeface="Arial" charset="0"/>
                <a:cs typeface="+mn-cs"/>
              </a:rPr>
              <a:t>。</a:t>
            </a:r>
            <a:endParaRPr lang="ja-JP" altLang="ja-JP" sz="2200" b="1" dirty="0" smtClean="0">
              <a:solidFill>
                <a:srgbClr val="FFFFFF"/>
              </a:solidFill>
              <a:latin typeface="Arial" charset="0"/>
              <a:cs typeface="+mn-cs"/>
            </a:endParaRPr>
          </a:p>
          <a:p>
            <a:pPr eaLnBrk="1" hangingPunct="1">
              <a:spcBef>
                <a:spcPct val="0"/>
              </a:spcBef>
              <a:buFontTx/>
              <a:buNone/>
              <a:defRPr/>
            </a:pPr>
            <a:r>
              <a:rPr lang="en-US" altLang="ja-JP" sz="2200" dirty="0" smtClean="0">
                <a:solidFill>
                  <a:srgbClr val="FFFFFF"/>
                </a:solidFill>
                <a:latin typeface="Arial" charset="0"/>
                <a:cs typeface="+mn-cs"/>
              </a:rPr>
              <a:t>	</a:t>
            </a:r>
            <a:r>
              <a:rPr lang="ja-JP" altLang="ja-JP" sz="2200" dirty="0" smtClean="0">
                <a:solidFill>
                  <a:srgbClr val="FFFFFF"/>
                </a:solidFill>
                <a:latin typeface="Arial" charset="0"/>
                <a:cs typeface="+mn-cs"/>
              </a:rPr>
              <a:t>少なくとも５年程度で更新することが望ましいこと。</a:t>
            </a:r>
          </a:p>
          <a:p>
            <a:pPr eaLnBrk="1" hangingPunct="1">
              <a:spcBef>
                <a:spcPct val="0"/>
              </a:spcBef>
              <a:buFontTx/>
              <a:buNone/>
              <a:defRPr/>
            </a:pPr>
            <a:r>
              <a:rPr lang="ja-JP" altLang="en-US" sz="2200" b="1" dirty="0" smtClean="0">
                <a:solidFill>
                  <a:srgbClr val="FFFFFF"/>
                </a:solidFill>
                <a:latin typeface="Arial" charset="0"/>
                <a:cs typeface="+mn-cs"/>
              </a:rPr>
              <a:t>・ </a:t>
            </a:r>
            <a:r>
              <a:rPr lang="ja-JP" altLang="ja-JP" sz="2200" b="1" u="sng" dirty="0" smtClean="0">
                <a:ln w="3175">
                  <a:noFill/>
                </a:ln>
                <a:solidFill>
                  <a:srgbClr val="FFFFFF"/>
                </a:solidFill>
                <a:latin typeface="Arial" charset="0"/>
                <a:cs typeface="+mn-cs"/>
              </a:rPr>
              <a:t>教職員は，色覚異常について正確な知識を持ち</a:t>
            </a:r>
            <a:r>
              <a:rPr lang="ja-JP" altLang="ja-JP" sz="2200" dirty="0" smtClean="0">
                <a:solidFill>
                  <a:srgbClr val="FFFFFF"/>
                </a:solidFill>
                <a:latin typeface="Arial" charset="0"/>
                <a:cs typeface="+mn-cs"/>
              </a:rPr>
              <a:t>，</a:t>
            </a:r>
            <a:endParaRPr lang="en-US" altLang="ja-JP" sz="2200" dirty="0" smtClean="0">
              <a:solidFill>
                <a:srgbClr val="FFFFFF"/>
              </a:solidFill>
              <a:latin typeface="Arial" charset="0"/>
              <a:cs typeface="+mn-cs"/>
            </a:endParaRPr>
          </a:p>
          <a:p>
            <a:pPr eaLnBrk="1" hangingPunct="1">
              <a:spcBef>
                <a:spcPct val="0"/>
              </a:spcBef>
              <a:buFontTx/>
              <a:buNone/>
              <a:defRPr/>
            </a:pPr>
            <a:r>
              <a:rPr lang="en-US" altLang="ja-JP" sz="2200" dirty="0" smtClean="0">
                <a:solidFill>
                  <a:srgbClr val="FFFFFF"/>
                </a:solidFill>
                <a:latin typeface="Arial" charset="0"/>
                <a:cs typeface="+mn-cs"/>
              </a:rPr>
              <a:t>	</a:t>
            </a:r>
            <a:r>
              <a:rPr lang="ja-JP" altLang="ja-JP" sz="2200" dirty="0" smtClean="0">
                <a:solidFill>
                  <a:srgbClr val="FFFFFF"/>
                </a:solidFill>
                <a:latin typeface="Arial" charset="0"/>
                <a:cs typeface="+mn-cs"/>
              </a:rPr>
              <a:t>常に色覚異常を有する児童生徒がいることを意識して，</a:t>
            </a:r>
            <a:endParaRPr lang="en-US" altLang="ja-JP" sz="2200" dirty="0" smtClean="0">
              <a:solidFill>
                <a:srgbClr val="FFFFFF"/>
              </a:solidFill>
              <a:latin typeface="Arial" charset="0"/>
              <a:cs typeface="+mn-cs"/>
            </a:endParaRPr>
          </a:p>
          <a:p>
            <a:pPr eaLnBrk="1" hangingPunct="1">
              <a:spcBef>
                <a:spcPct val="0"/>
              </a:spcBef>
              <a:buFontTx/>
              <a:buNone/>
              <a:defRPr/>
            </a:pPr>
            <a:r>
              <a:rPr lang="en-US" altLang="ja-JP" sz="2200" dirty="0" smtClean="0">
                <a:solidFill>
                  <a:srgbClr val="FFFFFF"/>
                </a:solidFill>
                <a:latin typeface="Arial" charset="0"/>
                <a:cs typeface="+mn-cs"/>
              </a:rPr>
              <a:t>	</a:t>
            </a:r>
            <a:r>
              <a:rPr lang="ja-JP" altLang="ja-JP" sz="2200" dirty="0" smtClean="0">
                <a:solidFill>
                  <a:srgbClr val="FFFFFF"/>
                </a:solidFill>
                <a:latin typeface="Arial" charset="0"/>
                <a:cs typeface="+mn-cs"/>
              </a:rPr>
              <a:t>色による識別に頼った表示方法をしないなど，</a:t>
            </a:r>
            <a:endParaRPr lang="en-US" altLang="ja-JP" sz="2200" dirty="0" smtClean="0">
              <a:solidFill>
                <a:srgbClr val="FFFFFF"/>
              </a:solidFill>
              <a:latin typeface="Arial" charset="0"/>
              <a:cs typeface="+mn-cs"/>
            </a:endParaRPr>
          </a:p>
          <a:p>
            <a:pPr eaLnBrk="1" hangingPunct="1">
              <a:spcBef>
                <a:spcPct val="0"/>
              </a:spcBef>
              <a:buFontTx/>
              <a:buNone/>
              <a:defRPr/>
            </a:pPr>
            <a:r>
              <a:rPr lang="en-US" altLang="ja-JP" sz="2200" dirty="0" smtClean="0">
                <a:solidFill>
                  <a:srgbClr val="FFFFFF"/>
                </a:solidFill>
                <a:latin typeface="Arial" charset="0"/>
                <a:cs typeface="+mn-cs"/>
              </a:rPr>
              <a:t>	</a:t>
            </a:r>
            <a:r>
              <a:rPr lang="ja-JP" altLang="ja-JP" sz="2200" dirty="0" smtClean="0">
                <a:solidFill>
                  <a:srgbClr val="FFFFFF"/>
                </a:solidFill>
                <a:latin typeface="Arial" charset="0"/>
                <a:cs typeface="+mn-cs"/>
              </a:rPr>
              <a:t>学習指導，生徒指導，進路指導等において，</a:t>
            </a:r>
            <a:endParaRPr lang="en-US" altLang="ja-JP" sz="2200" dirty="0" smtClean="0">
              <a:solidFill>
                <a:srgbClr val="FFFFFF"/>
              </a:solidFill>
              <a:latin typeface="Arial" charset="0"/>
              <a:cs typeface="+mn-cs"/>
            </a:endParaRPr>
          </a:p>
          <a:p>
            <a:pPr eaLnBrk="1" hangingPunct="1">
              <a:spcBef>
                <a:spcPct val="0"/>
              </a:spcBef>
              <a:buFontTx/>
              <a:buNone/>
              <a:defRPr/>
            </a:pPr>
            <a:r>
              <a:rPr lang="en-US" altLang="ja-JP" sz="2200" dirty="0" smtClean="0">
                <a:solidFill>
                  <a:srgbClr val="FFFFFF"/>
                </a:solidFill>
                <a:latin typeface="Arial" charset="0"/>
                <a:cs typeface="+mn-cs"/>
              </a:rPr>
              <a:t>	</a:t>
            </a:r>
            <a:r>
              <a:rPr lang="ja-JP" altLang="ja-JP" sz="2200" b="1" u="sng" dirty="0" smtClean="0">
                <a:ln w="3175">
                  <a:noFill/>
                </a:ln>
                <a:solidFill>
                  <a:srgbClr val="FFFFFF"/>
                </a:solidFill>
                <a:latin typeface="Arial" charset="0"/>
                <a:cs typeface="+mn-cs"/>
              </a:rPr>
              <a:t>色覚異常について配慮を行うとともに</a:t>
            </a:r>
            <a:r>
              <a:rPr lang="ja-JP" altLang="ja-JP" sz="2200" b="1" dirty="0" smtClean="0">
                <a:ln w="3175">
                  <a:noFill/>
                </a:ln>
                <a:solidFill>
                  <a:srgbClr val="FFFFFF"/>
                </a:solidFill>
                <a:latin typeface="Arial" charset="0"/>
                <a:cs typeface="+mn-cs"/>
              </a:rPr>
              <a:t>，</a:t>
            </a:r>
            <a:endParaRPr lang="en-US" altLang="ja-JP" sz="2200" b="1" dirty="0" smtClean="0">
              <a:ln w="3175">
                <a:noFill/>
              </a:ln>
              <a:solidFill>
                <a:srgbClr val="FFFFFF"/>
              </a:solidFill>
              <a:latin typeface="Arial" charset="0"/>
              <a:cs typeface="+mn-cs"/>
            </a:endParaRPr>
          </a:p>
          <a:p>
            <a:pPr eaLnBrk="1" hangingPunct="1">
              <a:spcBef>
                <a:spcPct val="0"/>
              </a:spcBef>
              <a:buFontTx/>
              <a:buNone/>
              <a:defRPr/>
            </a:pPr>
            <a:r>
              <a:rPr lang="en-US" altLang="ja-JP" sz="2200" b="1" dirty="0" smtClean="0">
                <a:ln w="3175">
                  <a:noFill/>
                </a:ln>
                <a:solidFill>
                  <a:srgbClr val="FFFFFF"/>
                </a:solidFill>
                <a:latin typeface="Arial" charset="0"/>
                <a:cs typeface="+mn-cs"/>
              </a:rPr>
              <a:t>	</a:t>
            </a:r>
            <a:r>
              <a:rPr lang="ja-JP" altLang="ja-JP" sz="2200" b="1" u="sng" dirty="0" smtClean="0">
                <a:ln w="3175">
                  <a:noFill/>
                </a:ln>
                <a:solidFill>
                  <a:srgbClr val="FFFFFF"/>
                </a:solidFill>
                <a:latin typeface="Arial" charset="0"/>
                <a:cs typeface="+mn-cs"/>
              </a:rPr>
              <a:t>適切な指導を行う必要があること</a:t>
            </a:r>
            <a:r>
              <a:rPr lang="ja-JP" altLang="ja-JP" sz="2200" dirty="0" smtClean="0">
                <a:solidFill>
                  <a:srgbClr val="FFFFFF"/>
                </a:solidFill>
                <a:latin typeface="Arial" charset="0"/>
                <a:cs typeface="+mn-cs"/>
              </a:rPr>
              <a:t>。</a:t>
            </a:r>
          </a:p>
        </p:txBody>
      </p:sp>
      <p:sp>
        <p:nvSpPr>
          <p:cNvPr id="5" name="テキスト ボックス 4"/>
          <p:cNvSpPr txBox="1"/>
          <p:nvPr/>
        </p:nvSpPr>
        <p:spPr>
          <a:xfrm>
            <a:off x="7835900" y="836613"/>
            <a:ext cx="1079500" cy="708025"/>
          </a:xfrm>
          <a:prstGeom prst="rect">
            <a:avLst/>
          </a:prstGeom>
          <a:solidFill>
            <a:srgbClr val="FF9933"/>
          </a:solidFill>
          <a:ln w="38100">
            <a:noFill/>
          </a:ln>
        </p:spPr>
        <p:txBody>
          <a:bodyPr>
            <a:spAutoFit/>
          </a:bodyPr>
          <a:lstStyle/>
          <a:p>
            <a:pPr>
              <a:defRPr/>
            </a:pPr>
            <a:r>
              <a:rPr lang="en-US" altLang="ja-JP" sz="4000" b="1" dirty="0">
                <a:solidFill>
                  <a:prstClr val="black"/>
                </a:solidFill>
                <a:effectLst>
                  <a:outerShdw blurRad="38100" dist="38100" dir="2700000" algn="tl">
                    <a:srgbClr val="000000">
                      <a:alpha val="43137"/>
                    </a:srgbClr>
                  </a:outerShdw>
                </a:effectLst>
                <a:latin typeface="Calibri" panose="020F0502020204030204" pitchFamily="34" charset="0"/>
                <a:cs typeface="+mn-cs"/>
              </a:rPr>
              <a:t>H14</a:t>
            </a:r>
            <a:endParaRPr lang="ja-JP" altLang="en-US" sz="4000" b="1" dirty="0">
              <a:solidFill>
                <a:prstClr val="black"/>
              </a:solidFill>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4025495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611560" y="620688"/>
            <a:ext cx="8424101" cy="1200329"/>
          </a:xfrm>
          <a:prstGeom prst="rect">
            <a:avLst/>
          </a:prstGeom>
          <a:noFill/>
        </p:spPr>
        <p:txBody>
          <a:bodyPr wrap="none" rtlCol="0">
            <a:spAutoFit/>
          </a:bodyPr>
          <a:lstStyle/>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平成</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22</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23</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年度における</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
            </a:r>
            <a:b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b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先天色覚異常の受診者に関する実態調査</a:t>
            </a:r>
            <a:endParaRPr lang="en-US" altLang="ja-JP" sz="3600"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6012160" y="2119514"/>
            <a:ext cx="2031325" cy="461665"/>
          </a:xfrm>
          <a:prstGeom prst="rect">
            <a:avLst/>
          </a:prstGeom>
        </p:spPr>
        <p:txBody>
          <a:bodyPr wrap="none">
            <a:spAutoFit/>
          </a:bodyPr>
          <a:lstStyle/>
          <a:p>
            <a:r>
              <a:rPr lang="ja-JP" altLang="en-US" dirty="0" smtClean="0">
                <a:solidFill>
                  <a:srgbClr val="FFFFFF"/>
                </a:solidFill>
                <a:latin typeface="AR P丸ゴシック体M" panose="020F0600000000000000" pitchFamily="50" charset="-128"/>
                <a:ea typeface="AR P丸ゴシック体M" panose="020F0600000000000000" pitchFamily="50" charset="-128"/>
              </a:rPr>
              <a:t>日本</a:t>
            </a:r>
            <a:r>
              <a:rPr lang="ja-JP" altLang="en-US" dirty="0">
                <a:solidFill>
                  <a:srgbClr val="FFFFFF"/>
                </a:solidFill>
                <a:latin typeface="AR P丸ゴシック体M" panose="020F0600000000000000" pitchFamily="50" charset="-128"/>
                <a:ea typeface="AR P丸ゴシック体M" panose="020F0600000000000000" pitchFamily="50" charset="-128"/>
              </a:rPr>
              <a:t>眼科医会</a:t>
            </a:r>
            <a:endParaRPr lang="ja-JP" altLang="en-US" dirty="0">
              <a:solidFill>
                <a:srgbClr val="000000"/>
              </a:solidFill>
            </a:endParaRPr>
          </a:p>
        </p:txBody>
      </p:sp>
      <p:sp>
        <p:nvSpPr>
          <p:cNvPr id="5" name="正方形/長方形 4"/>
          <p:cNvSpPr/>
          <p:nvPr/>
        </p:nvSpPr>
        <p:spPr>
          <a:xfrm>
            <a:off x="395536" y="2956746"/>
            <a:ext cx="8424101" cy="2677656"/>
          </a:xfrm>
          <a:prstGeom prst="rect">
            <a:avLst/>
          </a:prstGeom>
        </p:spPr>
        <p:txBody>
          <a:bodyPr wrap="square">
            <a:spAutoFit/>
          </a:bodyPr>
          <a:lstStyle/>
          <a:p>
            <a:r>
              <a:rPr lang="ja-JP" altLang="en-US" dirty="0">
                <a:solidFill>
                  <a:srgbClr val="FFFFFF"/>
                </a:solidFill>
                <a:latin typeface="HG丸ｺﾞｼｯｸM-PRO" panose="020F0600000000000000" pitchFamily="50" charset="-128"/>
                <a:ea typeface="HG丸ｺﾞｼｯｸM-PRO" panose="020F0600000000000000" pitchFamily="50" charset="-128"/>
              </a:rPr>
              <a:t>・色覚検査廃止後のトラブル増加の懸念に関する実態調査</a:t>
            </a:r>
          </a:p>
          <a:p>
            <a:r>
              <a:rPr lang="ja-JP" altLang="en-US" dirty="0">
                <a:solidFill>
                  <a:srgbClr val="FFFFFF"/>
                </a:solidFill>
                <a:latin typeface="HG丸ｺﾞｼｯｸM-PRO" panose="020F0600000000000000" pitchFamily="50" charset="-128"/>
                <a:ea typeface="HG丸ｺﾞｼｯｸM-PRO" panose="020F0600000000000000" pitchFamily="50" charset="-128"/>
              </a:rPr>
              <a:t>・全国都道府県眼科医会推薦の眼科医療機関</a:t>
            </a:r>
            <a:r>
              <a:rPr lang="en-US" altLang="ja-JP" dirty="0">
                <a:solidFill>
                  <a:srgbClr val="FFFFFF"/>
                </a:solidFill>
                <a:latin typeface="HG丸ｺﾞｼｯｸM-PRO" panose="020F0600000000000000" pitchFamily="50" charset="-128"/>
                <a:ea typeface="HG丸ｺﾞｼｯｸM-PRO" panose="020F0600000000000000" pitchFamily="50" charset="-128"/>
              </a:rPr>
              <a:t>(</a:t>
            </a:r>
            <a:r>
              <a:rPr lang="ja-JP" altLang="en-US" dirty="0">
                <a:solidFill>
                  <a:srgbClr val="FFFFFF"/>
                </a:solidFill>
                <a:latin typeface="HG丸ｺﾞｼｯｸM-PRO" panose="020F0600000000000000" pitchFamily="50" charset="-128"/>
                <a:ea typeface="HG丸ｺﾞｼｯｸM-PRO" panose="020F0600000000000000" pitchFamily="50" charset="-128"/>
              </a:rPr>
              <a:t>原則診療所）</a:t>
            </a:r>
            <a:br>
              <a:rPr lang="ja-JP" altLang="en-US" dirty="0">
                <a:solidFill>
                  <a:srgbClr val="FFFFFF"/>
                </a:solidFill>
                <a:latin typeface="HG丸ｺﾞｼｯｸM-PRO" panose="020F0600000000000000" pitchFamily="50" charset="-128"/>
                <a:ea typeface="HG丸ｺﾞｼｯｸM-PRO" panose="020F0600000000000000" pitchFamily="50" charset="-128"/>
              </a:rPr>
            </a:br>
            <a:r>
              <a:rPr lang="ja-JP" altLang="en-US" dirty="0">
                <a:solidFill>
                  <a:srgbClr val="FFFFFF"/>
                </a:solidFill>
                <a:latin typeface="HG丸ｺﾞｼｯｸM-PRO" panose="020F0600000000000000" pitchFamily="50" charset="-128"/>
                <a:ea typeface="HG丸ｺﾞｼｯｸM-PRO" panose="020F0600000000000000" pitchFamily="50" charset="-128"/>
              </a:rPr>
              <a:t>　を受診し先天色覚異常と診断された</a:t>
            </a:r>
            <a:r>
              <a:rPr lang="en-US" altLang="ja-JP" dirty="0">
                <a:solidFill>
                  <a:srgbClr val="FFFFFF"/>
                </a:solidFill>
                <a:latin typeface="HG丸ｺﾞｼｯｸM-PRO" panose="020F0600000000000000" pitchFamily="50" charset="-128"/>
                <a:ea typeface="HG丸ｺﾞｼｯｸM-PRO" panose="020F0600000000000000" pitchFamily="50" charset="-128"/>
              </a:rPr>
              <a:t>941</a:t>
            </a:r>
            <a:r>
              <a:rPr lang="ja-JP" altLang="en-US" dirty="0">
                <a:solidFill>
                  <a:srgbClr val="FFFFFF"/>
                </a:solidFill>
                <a:latin typeface="HG丸ｺﾞｼｯｸM-PRO" panose="020F0600000000000000" pitchFamily="50" charset="-128"/>
                <a:ea typeface="HG丸ｺﾞｼｯｸM-PRO" panose="020F0600000000000000" pitchFamily="50" charset="-128"/>
              </a:rPr>
              <a:t>件の</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解析</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・約</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50%</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の症例で、色覚異常のことを知らなかった</a:t>
            </a:r>
            <a:endParaRPr lang="ja-JP" altLang="en-US" dirty="0">
              <a:solidFill>
                <a:srgbClr val="FFFFFF"/>
              </a:solidFill>
              <a:latin typeface="HG丸ｺﾞｼｯｸM-PRO" panose="020F0600000000000000" pitchFamily="50" charset="-128"/>
              <a:ea typeface="HG丸ｺﾞｼｯｸM-PRO" panose="020F0600000000000000" pitchFamily="50" charset="-128"/>
            </a:endParaRPr>
          </a:p>
          <a:p>
            <a:r>
              <a:rPr lang="ja-JP" altLang="en-US" dirty="0">
                <a:solidFill>
                  <a:srgbClr val="FFFFFF"/>
                </a:solidFill>
                <a:latin typeface="HG丸ｺﾞｼｯｸM-PRO" panose="020F0600000000000000" pitchFamily="50" charset="-128"/>
                <a:ea typeface="HG丸ｺﾞｼｯｸM-PRO" panose="020F0600000000000000" pitchFamily="50" charset="-128"/>
              </a:rPr>
              <a:t>・このうち「色覚に関わるエピソード」は、</a:t>
            </a:r>
            <a:r>
              <a:rPr lang="en-US" altLang="ja-JP" dirty="0">
                <a:solidFill>
                  <a:srgbClr val="FFFFFF"/>
                </a:solidFill>
                <a:latin typeface="HG丸ｺﾞｼｯｸM-PRO" panose="020F0600000000000000" pitchFamily="50" charset="-128"/>
                <a:ea typeface="HG丸ｺﾞｼｯｸM-PRO" panose="020F0600000000000000" pitchFamily="50" charset="-128"/>
              </a:rPr>
              <a:t>660</a:t>
            </a:r>
            <a:r>
              <a:rPr lang="ja-JP" altLang="en-US" dirty="0">
                <a:solidFill>
                  <a:srgbClr val="FFFFFF"/>
                </a:solidFill>
                <a:latin typeface="HG丸ｺﾞｼｯｸM-PRO" panose="020F0600000000000000" pitchFamily="50" charset="-128"/>
                <a:ea typeface="HG丸ｺﾞｼｯｸM-PRO" panose="020F0600000000000000" pitchFamily="50" charset="-128"/>
              </a:rPr>
              <a:t>例</a:t>
            </a:r>
          </a:p>
          <a:p>
            <a:r>
              <a:rPr lang="ja-JP" altLang="en-US" dirty="0">
                <a:solidFill>
                  <a:srgbClr val="FFFFFF"/>
                </a:solidFill>
                <a:latin typeface="HG丸ｺﾞｼｯｸM-PRO" panose="020F0600000000000000" pitchFamily="50" charset="-128"/>
                <a:ea typeface="HG丸ｺﾞｼｯｸM-PRO" panose="020F0600000000000000" pitchFamily="50" charset="-128"/>
              </a:rPr>
              <a:t>・「特になし」など</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の</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162</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例</a:t>
            </a:r>
            <a:r>
              <a:rPr lang="en-US" altLang="ja-JP" dirty="0">
                <a:solidFill>
                  <a:srgbClr val="FFFFFF"/>
                </a:solidFill>
                <a:latin typeface="HG丸ｺﾞｼｯｸM-PRO" panose="020F0600000000000000" pitchFamily="50" charset="-128"/>
                <a:ea typeface="HG丸ｺﾞｼｯｸM-PRO" panose="020F0600000000000000" pitchFamily="50" charset="-128"/>
              </a:rPr>
              <a:t>(24.5%)</a:t>
            </a:r>
            <a:r>
              <a:rPr lang="ja-JP" altLang="en-US" dirty="0">
                <a:solidFill>
                  <a:srgbClr val="FFFFFF"/>
                </a:solidFill>
                <a:latin typeface="HG丸ｺﾞｼｯｸM-PRO" panose="020F0600000000000000" pitchFamily="50" charset="-128"/>
                <a:ea typeface="HG丸ｺﾞｼｯｸM-PRO" panose="020F0600000000000000" pitchFamily="50" charset="-128"/>
              </a:rPr>
              <a:t>を除く、</a:t>
            </a:r>
            <a:r>
              <a:rPr lang="en-US" altLang="ja-JP" dirty="0">
                <a:solidFill>
                  <a:srgbClr val="FFFFFF"/>
                </a:solidFill>
                <a:latin typeface="HG丸ｺﾞｼｯｸM-PRO" panose="020F0600000000000000" pitchFamily="50" charset="-128"/>
                <a:ea typeface="HG丸ｺﾞｼｯｸM-PRO" panose="020F0600000000000000" pitchFamily="50" charset="-128"/>
              </a:rPr>
              <a:t>498</a:t>
            </a:r>
            <a:r>
              <a:rPr lang="ja-JP" altLang="en-US" dirty="0">
                <a:solidFill>
                  <a:srgbClr val="FFFFFF"/>
                </a:solidFill>
                <a:latin typeface="HG丸ｺﾞｼｯｸM-PRO" panose="020F0600000000000000" pitchFamily="50" charset="-128"/>
                <a:ea typeface="HG丸ｺﾞｼｯｸM-PRO" panose="020F0600000000000000" pitchFamily="50" charset="-128"/>
              </a:rPr>
              <a:t>例は</a:t>
            </a:r>
          </a:p>
          <a:p>
            <a:r>
              <a:rPr lang="ja-JP" altLang="en-US" dirty="0">
                <a:solidFill>
                  <a:srgbClr val="FFFFFF"/>
                </a:solidFill>
                <a:latin typeface="HG丸ｺﾞｼｯｸM-PRO" panose="020F0600000000000000" pitchFamily="50" charset="-128"/>
                <a:ea typeface="HG丸ｺﾞｼｯｸM-PRO" panose="020F0600000000000000" pitchFamily="50" charset="-128"/>
              </a:rPr>
              <a:t>　エピソードあり</a:t>
            </a:r>
          </a:p>
        </p:txBody>
      </p:sp>
    </p:spTree>
    <p:extLst>
      <p:ext uri="{BB962C8B-B14F-4D97-AF65-F5344CB8AC3E}">
        <p14:creationId xmlns:p14="http://schemas.microsoft.com/office/powerpoint/2010/main" val="3673017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07504" y="116631"/>
            <a:ext cx="2954655" cy="461665"/>
          </a:xfrm>
          <a:prstGeom prst="rect">
            <a:avLst/>
          </a:prstGeom>
          <a:noFill/>
        </p:spPr>
        <p:txBody>
          <a:bodyPr wrap="none" rtlCol="0">
            <a:spAutoFit/>
          </a:bodyPr>
          <a:lstStyle/>
          <a:p>
            <a:r>
              <a:rPr lang="ja-JP" altLang="en-US" dirty="0" smtClean="0">
                <a:solidFill>
                  <a:srgbClr val="FFFFFF"/>
                </a:solidFill>
                <a:latin typeface="HG丸ｺﾞｼｯｸM-PRO" panose="020F0600000000000000" pitchFamily="50" charset="-128"/>
                <a:ea typeface="HG丸ｺﾞｼｯｸM-PRO" panose="020F0600000000000000" pitchFamily="50" charset="-128"/>
              </a:rPr>
              <a:t>エピソード代表例①</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0" y="692696"/>
            <a:ext cx="9110186" cy="6001643"/>
          </a:xfrm>
          <a:prstGeom prst="rect">
            <a:avLst/>
          </a:prstGeom>
          <a:noFill/>
        </p:spPr>
        <p:txBody>
          <a:bodyPr wrap="none" rtlCol="0">
            <a:spAutoFit/>
          </a:bodyPr>
          <a:lstStyle/>
          <a:p>
            <a:r>
              <a:rPr lang="ja-JP" altLang="en-US" dirty="0" smtClean="0">
                <a:solidFill>
                  <a:srgbClr val="FFFFFF"/>
                </a:solidFill>
                <a:latin typeface="HG丸ｺﾞｼｯｸM-PRO" panose="020F0600000000000000" pitchFamily="50" charset="-128"/>
                <a:ea typeface="HG丸ｺﾞｼｯｸM-PRO" panose="020F0600000000000000" pitchFamily="50" charset="-128"/>
              </a:rPr>
              <a:t>・</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8</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歳男　色間違いをして、先生に「ふざけていてはダメ」と</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　　　  注意されたことがある</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a:solidFill>
                  <a:schemeClr val="bg1"/>
                </a:solidFill>
                <a:latin typeface="HG丸ｺﾞｼｯｸM-PRO" panose="020F0600000000000000" pitchFamily="50" charset="-128"/>
                <a:ea typeface="HG丸ｺﾞｼｯｸM-PRO" panose="020F0600000000000000" pitchFamily="50" charset="-128"/>
              </a:rPr>
              <a:t>・</a:t>
            </a:r>
            <a:r>
              <a:rPr lang="en-US" altLang="ja-JP" dirty="0">
                <a:solidFill>
                  <a:schemeClr val="bg1"/>
                </a:solidFill>
                <a:latin typeface="HG丸ｺﾞｼｯｸM-PRO" panose="020F0600000000000000" pitchFamily="50" charset="-128"/>
                <a:ea typeface="HG丸ｺﾞｼｯｸM-PRO" panose="020F0600000000000000" pitchFamily="50" charset="-128"/>
              </a:rPr>
              <a:t>14</a:t>
            </a:r>
            <a:r>
              <a:rPr lang="ja-JP" altLang="en-US" dirty="0">
                <a:solidFill>
                  <a:schemeClr val="bg1"/>
                </a:solidFill>
                <a:latin typeface="HG丸ｺﾞｼｯｸM-PRO" panose="020F0600000000000000" pitchFamily="50" charset="-128"/>
                <a:ea typeface="HG丸ｺﾞｼｯｸM-PRO" panose="020F0600000000000000" pitchFamily="50" charset="-128"/>
              </a:rPr>
              <a:t>歳男　以前から変だと感じていたが、美術の授業で先生に</a:t>
            </a:r>
            <a:endParaRPr lang="en-US" altLang="ja-JP" dirty="0">
              <a:solidFill>
                <a:schemeClr val="bg1"/>
              </a:solidFill>
              <a:latin typeface="HG丸ｺﾞｼｯｸM-PRO" panose="020F0600000000000000" pitchFamily="50" charset="-128"/>
              <a:ea typeface="HG丸ｺﾞｼｯｸM-PRO" panose="020F0600000000000000" pitchFamily="50" charset="-128"/>
            </a:endParaRPr>
          </a:p>
          <a:p>
            <a:r>
              <a:rPr lang="ja-JP" altLang="en-US" dirty="0">
                <a:solidFill>
                  <a:schemeClr val="bg1"/>
                </a:solidFill>
                <a:latin typeface="HG丸ｺﾞｼｯｸM-PRO" panose="020F0600000000000000" pitchFamily="50" charset="-128"/>
                <a:ea typeface="HG丸ｺﾞｼｯｸM-PRO" panose="020F0600000000000000" pitchFamily="50" charset="-128"/>
              </a:rPr>
              <a:t>　　　　    指摘され、教科の点もよくなかった</a:t>
            </a:r>
            <a:endParaRPr lang="en-US" altLang="ja-JP" dirty="0">
              <a:solidFill>
                <a:schemeClr val="bg1"/>
              </a:solidFill>
              <a:latin typeface="HG丸ｺﾞｼｯｸM-PRO" panose="020F0600000000000000" pitchFamily="50" charset="-128"/>
              <a:ea typeface="HG丸ｺﾞｼｯｸM-PRO" panose="020F0600000000000000" pitchFamily="50" charset="-128"/>
            </a:endParaRPr>
          </a:p>
          <a:p>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00"/>
                </a:solidFill>
                <a:latin typeface="HG丸ｺﾞｼｯｸM-PRO" panose="020F0600000000000000" pitchFamily="50" charset="-128"/>
                <a:ea typeface="HG丸ｺﾞｼｯｸM-PRO" panose="020F0600000000000000" pitchFamily="50" charset="-128"/>
              </a:rPr>
              <a:t>本人</a:t>
            </a:r>
            <a:r>
              <a:rPr lang="ja-JP" altLang="en-US" dirty="0">
                <a:solidFill>
                  <a:srgbClr val="FFFF00"/>
                </a:solidFill>
                <a:latin typeface="HG丸ｺﾞｼｯｸM-PRO" panose="020F0600000000000000" pitchFamily="50" charset="-128"/>
                <a:ea typeface="HG丸ｺﾞｼｯｸM-PRO" panose="020F0600000000000000" pitchFamily="50" charset="-128"/>
              </a:rPr>
              <a:t>も教師も、色覚異常であることを知らない</a:t>
            </a:r>
            <a:r>
              <a:rPr lang="ja-JP" altLang="en-US" dirty="0" smtClean="0">
                <a:solidFill>
                  <a:srgbClr val="FFFF00"/>
                </a:solidFill>
                <a:latin typeface="HG丸ｺﾞｼｯｸM-PRO" panose="020F0600000000000000" pitchFamily="50" charset="-128"/>
                <a:ea typeface="HG丸ｺﾞｼｯｸM-PRO" panose="020F0600000000000000" pitchFamily="50" charset="-128"/>
              </a:rPr>
              <a:t>。色覚異常に</a:t>
            </a:r>
            <a:endParaRPr lang="en-US" altLang="ja-JP" dirty="0" smtClean="0">
              <a:solidFill>
                <a:srgbClr val="FFFF00"/>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00"/>
                </a:solidFill>
                <a:latin typeface="HG丸ｺﾞｼｯｸM-PRO" panose="020F0600000000000000" pitchFamily="50" charset="-128"/>
                <a:ea typeface="HG丸ｺﾞｼｯｸM-PRO" panose="020F0600000000000000" pitchFamily="50" charset="-128"/>
              </a:rPr>
              <a:t>対する正確な診断と正しい知識をもつことが重要。</a:t>
            </a:r>
            <a:endParaRPr lang="en-US" altLang="ja-JP" dirty="0" smtClean="0">
              <a:solidFill>
                <a:srgbClr val="FFFF00"/>
              </a:solidFill>
              <a:latin typeface="HG丸ｺﾞｼｯｸM-PRO" panose="020F0600000000000000" pitchFamily="50" charset="-128"/>
              <a:ea typeface="HG丸ｺﾞｼｯｸM-PRO" panose="020F0600000000000000" pitchFamily="50" charset="-128"/>
            </a:endParaRPr>
          </a:p>
          <a:p>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r>
              <a:rPr lang="ja-JP" altLang="en-US" dirty="0">
                <a:solidFill>
                  <a:srgbClr val="FFFFFF"/>
                </a:solidFill>
                <a:latin typeface="HG丸ｺﾞｼｯｸM-PRO" panose="020F0600000000000000" pitchFamily="50" charset="-128"/>
                <a:ea typeface="HG丸ｺﾞｼｯｸM-PRO" panose="020F0600000000000000" pitchFamily="50" charset="-128"/>
              </a:rPr>
              <a:t>・</a:t>
            </a:r>
            <a:r>
              <a:rPr lang="en-US" altLang="ja-JP" dirty="0">
                <a:solidFill>
                  <a:srgbClr val="FFFFFF"/>
                </a:solidFill>
                <a:latin typeface="HG丸ｺﾞｼｯｸM-PRO" panose="020F0600000000000000" pitchFamily="50" charset="-128"/>
                <a:ea typeface="HG丸ｺﾞｼｯｸM-PRO" panose="020F0600000000000000" pitchFamily="50" charset="-128"/>
              </a:rPr>
              <a:t>9</a:t>
            </a:r>
            <a:r>
              <a:rPr lang="ja-JP" altLang="en-US" dirty="0">
                <a:solidFill>
                  <a:srgbClr val="FFFFFF"/>
                </a:solidFill>
                <a:latin typeface="HG丸ｺﾞｼｯｸM-PRO" panose="020F0600000000000000" pitchFamily="50" charset="-128"/>
                <a:ea typeface="HG丸ｺﾞｼｯｸM-PRO" panose="020F0600000000000000" pitchFamily="50" charset="-128"/>
              </a:rPr>
              <a:t>歳男　黒板の赤いチョークの色を</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読み飛ばした</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a:solidFill>
                  <a:srgbClr val="FFFFFF"/>
                </a:solidFill>
                <a:latin typeface="HG丸ｺﾞｼｯｸM-PRO" panose="020F0600000000000000" pitchFamily="50" charset="-128"/>
                <a:ea typeface="HG丸ｺﾞｼｯｸM-PRO" panose="020F0600000000000000" pitchFamily="50" charset="-128"/>
              </a:rPr>
              <a:t>・</a:t>
            </a:r>
            <a:r>
              <a:rPr lang="en-US" altLang="ja-JP" dirty="0">
                <a:solidFill>
                  <a:srgbClr val="FFFFFF"/>
                </a:solidFill>
                <a:latin typeface="HG丸ｺﾞｼｯｸM-PRO" panose="020F0600000000000000" pitchFamily="50" charset="-128"/>
                <a:ea typeface="HG丸ｺﾞｼｯｸM-PRO" panose="020F0600000000000000" pitchFamily="50" charset="-128"/>
              </a:rPr>
              <a:t>10</a:t>
            </a:r>
            <a:r>
              <a:rPr lang="ja-JP" altLang="en-US" dirty="0">
                <a:solidFill>
                  <a:srgbClr val="FFFFFF"/>
                </a:solidFill>
                <a:latin typeface="HG丸ｺﾞｼｯｸM-PRO" panose="020F0600000000000000" pitchFamily="50" charset="-128"/>
                <a:ea typeface="HG丸ｺﾞｼｯｸM-PRO" panose="020F0600000000000000" pitchFamily="50" charset="-128"/>
              </a:rPr>
              <a:t>歳男　教科書のカラーページで「何が書かれているか</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r>
              <a:rPr lang="ja-JP" altLang="en-US" dirty="0">
                <a:solidFill>
                  <a:srgbClr val="FFFFFF"/>
                </a:solidFill>
                <a:latin typeface="HG丸ｺﾞｼｯｸM-PRO" panose="020F0600000000000000" pitchFamily="50" charset="-128"/>
                <a:ea typeface="HG丸ｺﾞｼｯｸM-PRO" panose="020F0600000000000000" pitchFamily="50" charset="-128"/>
              </a:rPr>
              <a:t>　　　　</a:t>
            </a:r>
            <a:r>
              <a:rPr lang="en-US" altLang="ja-JP" dirty="0">
                <a:solidFill>
                  <a:srgbClr val="FFFFFF"/>
                </a:solidFill>
                <a:latin typeface="HG丸ｺﾞｼｯｸM-PRO" panose="020F0600000000000000" pitchFamily="50" charset="-128"/>
                <a:ea typeface="HG丸ｺﾞｼｯｸM-PRO" panose="020F0600000000000000" pitchFamily="50" charset="-128"/>
              </a:rPr>
              <a:t>    </a:t>
            </a:r>
            <a:r>
              <a:rPr lang="ja-JP" altLang="en-US" dirty="0">
                <a:solidFill>
                  <a:srgbClr val="FFFFFF"/>
                </a:solidFill>
                <a:latin typeface="HG丸ｺﾞｼｯｸM-PRO" panose="020F0600000000000000" pitchFamily="50" charset="-128"/>
                <a:ea typeface="HG丸ｺﾞｼｯｸM-PRO" panose="020F0600000000000000" pitchFamily="50" charset="-128"/>
              </a:rPr>
              <a:t>わからない」と言った</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r>
              <a:rPr lang="ja-JP" altLang="en-US" dirty="0">
                <a:solidFill>
                  <a:srgbClr val="FFFFFF"/>
                </a:solidFill>
                <a:latin typeface="HG丸ｺﾞｼｯｸM-PRO" panose="020F0600000000000000" pitchFamily="50" charset="-128"/>
                <a:ea typeface="HG丸ｺﾞｼｯｸM-PRO" panose="020F0600000000000000" pitchFamily="50" charset="-128"/>
              </a:rPr>
              <a:t>・</a:t>
            </a:r>
            <a:r>
              <a:rPr lang="en-US" altLang="ja-JP" dirty="0">
                <a:solidFill>
                  <a:srgbClr val="FFFFFF"/>
                </a:solidFill>
                <a:latin typeface="HG丸ｺﾞｼｯｸM-PRO" panose="020F0600000000000000" pitchFamily="50" charset="-128"/>
                <a:ea typeface="HG丸ｺﾞｼｯｸM-PRO" panose="020F0600000000000000" pitchFamily="50" charset="-128"/>
              </a:rPr>
              <a:t>21</a:t>
            </a:r>
            <a:r>
              <a:rPr lang="ja-JP" altLang="en-US" dirty="0">
                <a:solidFill>
                  <a:srgbClr val="FFFFFF"/>
                </a:solidFill>
                <a:latin typeface="HG丸ｺﾞｼｯｸM-PRO" panose="020F0600000000000000" pitchFamily="50" charset="-128"/>
                <a:ea typeface="HG丸ｺﾞｼｯｸM-PRO" panose="020F0600000000000000" pitchFamily="50" charset="-128"/>
              </a:rPr>
              <a:t>歳男　スライドでパワーポイントの色の区別がしにくい</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00"/>
                </a:solidFill>
                <a:latin typeface="HG丸ｺﾞｼｯｸM-PRO" panose="020F0600000000000000" pitchFamily="50" charset="-128"/>
                <a:ea typeface="HG丸ｺﾞｼｯｸM-PRO" panose="020F0600000000000000" pitchFamily="50" charset="-128"/>
              </a:rPr>
              <a:t>黒板の色使いはとても多い事例。黒板のバリアフリーが進んで</a:t>
            </a:r>
            <a:endParaRPr lang="en-US" altLang="ja-JP" dirty="0" smtClean="0">
              <a:solidFill>
                <a:srgbClr val="FFFF00"/>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00"/>
                </a:solidFill>
                <a:latin typeface="HG丸ｺﾞｼｯｸM-PRO" panose="020F0600000000000000" pitchFamily="50" charset="-128"/>
                <a:ea typeface="HG丸ｺﾞｼｯｸM-PRO" panose="020F0600000000000000" pitchFamily="50" charset="-128"/>
              </a:rPr>
              <a:t>いない。教科書もまだまだ検討が必要かもしれない。プレゼンテ</a:t>
            </a:r>
            <a:endParaRPr lang="en-US" altLang="ja-JP" dirty="0" smtClean="0">
              <a:solidFill>
                <a:srgbClr val="FFFF00"/>
              </a:solidFill>
              <a:latin typeface="HG丸ｺﾞｼｯｸM-PRO" panose="020F0600000000000000" pitchFamily="50" charset="-128"/>
              <a:ea typeface="HG丸ｺﾞｼｯｸM-PRO" panose="020F0600000000000000" pitchFamily="50" charset="-128"/>
            </a:endParaRPr>
          </a:p>
          <a:p>
            <a:r>
              <a:rPr lang="ja-JP" altLang="en-US" dirty="0" err="1" smtClean="0">
                <a:solidFill>
                  <a:srgbClr val="FFFF00"/>
                </a:solidFill>
                <a:latin typeface="HG丸ｺﾞｼｯｸM-PRO" panose="020F0600000000000000" pitchFamily="50" charset="-128"/>
                <a:ea typeface="HG丸ｺﾞｼｯｸM-PRO" panose="020F0600000000000000" pitchFamily="50" charset="-128"/>
              </a:rPr>
              <a:t>ー</a:t>
            </a:r>
            <a:r>
              <a:rPr lang="ja-JP" altLang="en-US" dirty="0" smtClean="0">
                <a:solidFill>
                  <a:srgbClr val="FFFF00"/>
                </a:solidFill>
                <a:latin typeface="HG丸ｺﾞｼｯｸM-PRO" panose="020F0600000000000000" pitchFamily="50" charset="-128"/>
                <a:ea typeface="HG丸ｺﾞｼｯｸM-PRO" panose="020F0600000000000000" pitchFamily="50" charset="-128"/>
              </a:rPr>
              <a:t>ションソフトもバリアフリー化が重要。</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4067944" y="116632"/>
            <a:ext cx="3262432" cy="461665"/>
          </a:xfrm>
          <a:prstGeom prst="rect">
            <a:avLst/>
          </a:prstGeom>
        </p:spPr>
        <p:txBody>
          <a:bodyPr wrap="none">
            <a:spAutoFit/>
          </a:bodyPr>
          <a:lstStyle/>
          <a:p>
            <a:r>
              <a:rPr lang="ja-JP" altLang="en-US" dirty="0">
                <a:solidFill>
                  <a:srgbClr val="FFFF00"/>
                </a:solidFill>
                <a:latin typeface="HG丸ｺﾞｼｯｸM-PRO" panose="020F0600000000000000" pitchFamily="50" charset="-128"/>
                <a:ea typeface="HG丸ｺﾞｼｯｸM-PRO" panose="020F0600000000000000" pitchFamily="50" charset="-128"/>
              </a:rPr>
              <a:t>学校生活に関したもの</a:t>
            </a:r>
            <a:endParaRPr lang="en-US" altLang="ja-JP" dirty="0">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81459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07504" y="116632"/>
            <a:ext cx="2954655" cy="461665"/>
          </a:xfrm>
          <a:prstGeom prst="rect">
            <a:avLst/>
          </a:prstGeom>
          <a:noFill/>
        </p:spPr>
        <p:txBody>
          <a:bodyPr wrap="none" rtlCol="0">
            <a:spAutoFit/>
          </a:bodyPr>
          <a:lstStyle/>
          <a:p>
            <a:r>
              <a:rPr lang="ja-JP" altLang="en-US" dirty="0" smtClean="0">
                <a:solidFill>
                  <a:srgbClr val="FFFFFF"/>
                </a:solidFill>
                <a:latin typeface="HG丸ｺﾞｼｯｸM-PRO" panose="020F0600000000000000" pitchFamily="50" charset="-128"/>
                <a:ea typeface="HG丸ｺﾞｼｯｸM-PRO" panose="020F0600000000000000" pitchFamily="50" charset="-128"/>
              </a:rPr>
              <a:t>エピソード代表例</a:t>
            </a:r>
            <a:r>
              <a:rPr lang="ja-JP" altLang="en-US" dirty="0">
                <a:solidFill>
                  <a:srgbClr val="FFFFFF"/>
                </a:solidFill>
                <a:latin typeface="HG丸ｺﾞｼｯｸM-PRO" panose="020F0600000000000000" pitchFamily="50" charset="-128"/>
                <a:ea typeface="HG丸ｺﾞｼｯｸM-PRO" panose="020F0600000000000000" pitchFamily="50" charset="-128"/>
              </a:rPr>
              <a:t>②</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0" y="692696"/>
            <a:ext cx="9144000" cy="6001643"/>
          </a:xfrm>
          <a:prstGeom prst="rect">
            <a:avLst/>
          </a:prstGeom>
          <a:noFill/>
        </p:spPr>
        <p:txBody>
          <a:bodyPr wrap="square" rtlCol="0">
            <a:spAutoFit/>
          </a:bodyPr>
          <a:lstStyle/>
          <a:p>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1"/>
                </a:solidFill>
                <a:latin typeface="HG丸ｺﾞｼｯｸM-PRO" panose="020F0600000000000000" pitchFamily="50" charset="-128"/>
                <a:ea typeface="HG丸ｺﾞｼｯｸM-PRO" panose="020F0600000000000000" pitchFamily="50" charset="-128"/>
              </a:rPr>
              <a:t>・</a:t>
            </a:r>
            <a:r>
              <a:rPr lang="en-US" altLang="ja-JP" dirty="0">
                <a:solidFill>
                  <a:schemeClr val="bg1"/>
                </a:solidFill>
                <a:latin typeface="HG丸ｺﾞｼｯｸM-PRO" panose="020F0600000000000000" pitchFamily="50" charset="-128"/>
                <a:ea typeface="HG丸ｺﾞｼｯｸM-PRO" panose="020F0600000000000000" pitchFamily="50" charset="-128"/>
              </a:rPr>
              <a:t>17</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歳男　工業高校で電気関係の仕事を考えている。入学後の</a:t>
            </a:r>
            <a:r>
              <a:rPr lang="en-US" altLang="ja-JP" dirty="0" smtClean="0">
                <a:solidFill>
                  <a:schemeClr val="bg1"/>
                </a:solidFill>
                <a:latin typeface="HG丸ｺﾞｼｯｸM-PRO" panose="020F0600000000000000" pitchFamily="50" charset="-128"/>
                <a:ea typeface="HG丸ｺﾞｼｯｸM-PRO" panose="020F0600000000000000" pitchFamily="50" charset="-128"/>
              </a:rPr>
              <a:t/>
            </a:r>
            <a:br>
              <a:rPr lang="en-US" altLang="ja-JP" dirty="0" smtClean="0">
                <a:solidFill>
                  <a:schemeClr val="bg1"/>
                </a:solidFill>
                <a:latin typeface="HG丸ｺﾞｼｯｸM-PRO" panose="020F0600000000000000" pitchFamily="50" charset="-128"/>
                <a:ea typeface="HG丸ｺﾞｼｯｸM-PRO" panose="020F0600000000000000" pitchFamily="50" charset="-128"/>
              </a:rPr>
            </a:br>
            <a:r>
              <a:rPr lang="ja-JP" altLang="en-US" dirty="0" smtClean="0">
                <a:solidFill>
                  <a:schemeClr val="bg1"/>
                </a:solidFill>
                <a:latin typeface="HG丸ｺﾞｼｯｸM-PRO" panose="020F0600000000000000" pitchFamily="50" charset="-128"/>
                <a:ea typeface="HG丸ｺﾞｼｯｸM-PRO" panose="020F0600000000000000" pitchFamily="50" charset="-128"/>
              </a:rPr>
              <a:t>　　　　　検査で異常を知ったが、早くからわかっていたら進路</a:t>
            </a:r>
            <a:r>
              <a:rPr lang="en-US" altLang="ja-JP" dirty="0" smtClean="0">
                <a:solidFill>
                  <a:schemeClr val="bg1"/>
                </a:solidFill>
                <a:latin typeface="HG丸ｺﾞｼｯｸM-PRO" panose="020F0600000000000000" pitchFamily="50" charset="-128"/>
                <a:ea typeface="HG丸ｺﾞｼｯｸM-PRO" panose="020F0600000000000000" pitchFamily="50" charset="-128"/>
              </a:rPr>
              <a:t/>
            </a:r>
            <a:br>
              <a:rPr lang="en-US" altLang="ja-JP" dirty="0" smtClean="0">
                <a:solidFill>
                  <a:schemeClr val="bg1"/>
                </a:solidFill>
                <a:latin typeface="HG丸ｺﾞｼｯｸM-PRO" panose="020F0600000000000000" pitchFamily="50" charset="-128"/>
                <a:ea typeface="HG丸ｺﾞｼｯｸM-PRO" panose="020F0600000000000000" pitchFamily="50" charset="-128"/>
              </a:rPr>
            </a:br>
            <a:r>
              <a:rPr lang="ja-JP" altLang="en-US" dirty="0" smtClean="0">
                <a:solidFill>
                  <a:schemeClr val="bg1"/>
                </a:solidFill>
                <a:latin typeface="HG丸ｺﾞｼｯｸM-PRO" panose="020F0600000000000000" pitchFamily="50" charset="-128"/>
                <a:ea typeface="HG丸ｺﾞｼｯｸM-PRO" panose="020F0600000000000000" pitchFamily="50" charset="-128"/>
              </a:rPr>
              <a:t>　　　　　は違っていただろう</a:t>
            </a:r>
            <a:endParaRPr lang="en-US" altLang="ja-JP" dirty="0" smtClean="0">
              <a:solidFill>
                <a:schemeClr val="bg1"/>
              </a:solidFill>
              <a:latin typeface="HG丸ｺﾞｼｯｸM-PRO" panose="020F0600000000000000" pitchFamily="50" charset="-128"/>
              <a:ea typeface="HG丸ｺﾞｼｯｸM-PRO" panose="020F0600000000000000" pitchFamily="50" charset="-128"/>
            </a:endParaRPr>
          </a:p>
          <a:p>
            <a:r>
              <a:rPr lang="ja-JP" altLang="en-US" dirty="0">
                <a:solidFill>
                  <a:srgbClr val="FFFFFF"/>
                </a:solidFill>
                <a:latin typeface="HG丸ｺﾞｼｯｸM-PRO" panose="020F0600000000000000" pitchFamily="50" charset="-128"/>
                <a:ea typeface="HG丸ｺﾞｼｯｸM-PRO" panose="020F0600000000000000" pitchFamily="50" charset="-128"/>
              </a:rPr>
              <a:t>・</a:t>
            </a:r>
            <a:r>
              <a:rPr lang="en-US" altLang="ja-JP" dirty="0">
                <a:solidFill>
                  <a:srgbClr val="FFFFFF"/>
                </a:solidFill>
                <a:latin typeface="HG丸ｺﾞｼｯｸM-PRO" panose="020F0600000000000000" pitchFamily="50" charset="-128"/>
                <a:ea typeface="HG丸ｺﾞｼｯｸM-PRO" panose="020F0600000000000000" pitchFamily="50" charset="-128"/>
              </a:rPr>
              <a:t>17</a:t>
            </a:r>
            <a:r>
              <a:rPr lang="ja-JP" altLang="en-US" dirty="0">
                <a:solidFill>
                  <a:srgbClr val="FFFFFF"/>
                </a:solidFill>
                <a:latin typeface="HG丸ｺﾞｼｯｸM-PRO" panose="020F0600000000000000" pitchFamily="50" charset="-128"/>
                <a:ea typeface="HG丸ｺﾞｼｯｸM-PRO" panose="020F0600000000000000" pitchFamily="50" charset="-128"/>
              </a:rPr>
              <a:t>歳男　就職先の色覚検査で異常を指摘された。電気工事士</a:t>
            </a:r>
            <a:r>
              <a:rPr lang="en-US" altLang="ja-JP" dirty="0">
                <a:solidFill>
                  <a:srgbClr val="FFFFFF"/>
                </a:solidFill>
                <a:latin typeface="HG丸ｺﾞｼｯｸM-PRO" panose="020F0600000000000000" pitchFamily="50" charset="-128"/>
                <a:ea typeface="HG丸ｺﾞｼｯｸM-PRO" panose="020F0600000000000000" pitchFamily="50" charset="-128"/>
              </a:rPr>
              <a:t/>
            </a:r>
            <a:br>
              <a:rPr lang="en-US" altLang="ja-JP" dirty="0">
                <a:solidFill>
                  <a:srgbClr val="FFFFFF"/>
                </a:solidFill>
                <a:latin typeface="HG丸ｺﾞｼｯｸM-PRO" panose="020F0600000000000000" pitchFamily="50" charset="-128"/>
                <a:ea typeface="HG丸ｺﾞｼｯｸM-PRO" panose="020F0600000000000000" pitchFamily="50" charset="-128"/>
              </a:rPr>
            </a:br>
            <a:r>
              <a:rPr lang="en-US" altLang="ja-JP" dirty="0">
                <a:solidFill>
                  <a:srgbClr val="FFFFFF"/>
                </a:solidFill>
                <a:latin typeface="HG丸ｺﾞｼｯｸM-PRO" panose="020F0600000000000000" pitchFamily="50" charset="-128"/>
                <a:ea typeface="HG丸ｺﾞｼｯｸM-PRO" panose="020F0600000000000000" pitchFamily="50" charset="-128"/>
              </a:rPr>
              <a:t>                </a:t>
            </a:r>
            <a:r>
              <a:rPr lang="ja-JP" altLang="en-US" dirty="0">
                <a:solidFill>
                  <a:srgbClr val="FFFFFF"/>
                </a:solidFill>
                <a:latin typeface="HG丸ｺﾞｼｯｸM-PRO" panose="020F0600000000000000" pitchFamily="50" charset="-128"/>
                <a:ea typeface="HG丸ｺﾞｼｯｸM-PRO" panose="020F0600000000000000" pitchFamily="50" charset="-128"/>
              </a:rPr>
              <a:t>の免許を取得したのに、将来が不安</a:t>
            </a:r>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endParaRPr lang="en-US" altLang="ja-JP" dirty="0">
              <a:solidFill>
                <a:srgbClr val="66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66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00"/>
                </a:solidFill>
                <a:latin typeface="HG丸ｺﾞｼｯｸM-PRO" panose="020F0600000000000000" pitchFamily="50" charset="-128"/>
                <a:ea typeface="HG丸ｺﾞｼｯｸM-PRO" panose="020F0600000000000000" pitchFamily="50" charset="-128"/>
              </a:rPr>
              <a:t>工業・電気関係でよくある事例。工業高校では入学時の色覚検査がある。中学校での進路指導として色覚検査をしておくべき。</a:t>
            </a:r>
            <a:endParaRPr lang="en-US" altLang="ja-JP" dirty="0" smtClean="0">
              <a:solidFill>
                <a:srgbClr val="FFFF00"/>
              </a:solidFill>
              <a:latin typeface="HG丸ｺﾞｼｯｸM-PRO" panose="020F0600000000000000" pitchFamily="50" charset="-128"/>
              <a:ea typeface="HG丸ｺﾞｼｯｸM-PRO" panose="020F0600000000000000" pitchFamily="50" charset="-128"/>
            </a:endParaRPr>
          </a:p>
          <a:p>
            <a:endParaRPr lang="en-US" altLang="ja-JP" dirty="0" smtClean="0">
              <a:solidFill>
                <a:srgbClr val="66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18</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歳男　自衛隊志望だったが、色覚異常と分かり断念した</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19</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歳男　警察官採用試験で初めて指摘された</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endParaRPr lang="en-US" altLang="ja-JP" dirty="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00"/>
                </a:solidFill>
                <a:latin typeface="HG丸ｺﾞｼｯｸM-PRO" panose="020F0600000000000000" pitchFamily="50" charset="-128"/>
                <a:ea typeface="HG丸ｺﾞｼｯｸM-PRO" panose="020F0600000000000000" pitchFamily="50" charset="-128"/>
              </a:rPr>
              <a:t>自衛官、警察官、消防士の他、航空、船舶、鉄道、バスなど</a:t>
            </a:r>
            <a:endParaRPr lang="en-US" altLang="ja-JP" dirty="0" smtClean="0">
              <a:solidFill>
                <a:srgbClr val="FFFF00"/>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00"/>
                </a:solidFill>
                <a:latin typeface="HG丸ｺﾞｼｯｸM-PRO" panose="020F0600000000000000" pitchFamily="50" charset="-128"/>
                <a:ea typeface="HG丸ｺﾞｼｯｸM-PRO" panose="020F0600000000000000" pitchFamily="50" charset="-128"/>
              </a:rPr>
              <a:t>乗り物</a:t>
            </a:r>
            <a:r>
              <a:rPr lang="ja-JP" altLang="en-US" dirty="0">
                <a:solidFill>
                  <a:srgbClr val="FFFF00"/>
                </a:solidFill>
                <a:latin typeface="HG丸ｺﾞｼｯｸM-PRO" panose="020F0600000000000000" pitchFamily="50" charset="-128"/>
                <a:ea typeface="HG丸ｺﾞｼｯｸM-PRO" panose="020F0600000000000000" pitchFamily="50" charset="-128"/>
              </a:rPr>
              <a:t>関係</a:t>
            </a:r>
            <a:r>
              <a:rPr lang="ja-JP" altLang="en-US" dirty="0" smtClean="0">
                <a:solidFill>
                  <a:srgbClr val="FFFF00"/>
                </a:solidFill>
                <a:latin typeface="HG丸ｺﾞｼｯｸM-PRO" panose="020F0600000000000000" pitchFamily="50" charset="-128"/>
                <a:ea typeface="HG丸ｺﾞｼｯｸM-PRO" panose="020F0600000000000000" pitchFamily="50" charset="-128"/>
              </a:rPr>
              <a:t>も、色覚制限が多い。早くから色覚異常を知っていれば、別の進路を選択したかもしれない。</a:t>
            </a:r>
            <a:r>
              <a:rPr lang="ja-JP" altLang="en-US" dirty="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　　　</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4139952" y="173831"/>
            <a:ext cx="3570208" cy="461665"/>
          </a:xfrm>
          <a:prstGeom prst="rect">
            <a:avLst/>
          </a:prstGeom>
        </p:spPr>
        <p:txBody>
          <a:bodyPr wrap="none">
            <a:spAutoFit/>
          </a:bodyPr>
          <a:lstStyle/>
          <a:p>
            <a:r>
              <a:rPr lang="ja-JP" altLang="en-US" dirty="0">
                <a:solidFill>
                  <a:srgbClr val="FFFF00"/>
                </a:solidFill>
                <a:latin typeface="HG丸ｺﾞｼｯｸM-PRO" panose="020F0600000000000000" pitchFamily="50" charset="-128"/>
                <a:ea typeface="HG丸ｺﾞｼｯｸM-PRO" panose="020F0600000000000000" pitchFamily="50" charset="-128"/>
              </a:rPr>
              <a:t>進学・就職に関したもの</a:t>
            </a:r>
            <a:endParaRPr lang="en-US" altLang="ja-JP" dirty="0">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26892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07504" y="116632"/>
            <a:ext cx="2954655" cy="461665"/>
          </a:xfrm>
          <a:prstGeom prst="rect">
            <a:avLst/>
          </a:prstGeom>
          <a:noFill/>
        </p:spPr>
        <p:txBody>
          <a:bodyPr wrap="none" rtlCol="0">
            <a:spAutoFit/>
          </a:bodyPr>
          <a:lstStyle/>
          <a:p>
            <a:r>
              <a:rPr lang="ja-JP" altLang="en-US" dirty="0" smtClean="0">
                <a:solidFill>
                  <a:srgbClr val="FFFFFF"/>
                </a:solidFill>
                <a:latin typeface="HG丸ｺﾞｼｯｸM-PRO" panose="020F0600000000000000" pitchFamily="50" charset="-128"/>
                <a:ea typeface="HG丸ｺﾞｼｯｸM-PRO" panose="020F0600000000000000" pitchFamily="50" charset="-128"/>
              </a:rPr>
              <a:t>エピソード代表例</a:t>
            </a:r>
            <a:r>
              <a:rPr lang="ja-JP" altLang="en-US" dirty="0">
                <a:solidFill>
                  <a:srgbClr val="FFFFFF"/>
                </a:solidFill>
                <a:latin typeface="HG丸ｺﾞｼｯｸM-PRO" panose="020F0600000000000000" pitchFamily="50" charset="-128"/>
                <a:ea typeface="HG丸ｺﾞｼｯｸM-PRO" panose="020F0600000000000000" pitchFamily="50" charset="-128"/>
              </a:rPr>
              <a:t>③</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0" y="692696"/>
            <a:ext cx="9417963" cy="6001643"/>
          </a:xfrm>
          <a:prstGeom prst="rect">
            <a:avLst/>
          </a:prstGeom>
          <a:noFill/>
        </p:spPr>
        <p:txBody>
          <a:bodyPr wrap="none" rtlCol="0">
            <a:spAutoFit/>
          </a:bodyPr>
          <a:lstStyle/>
          <a:p>
            <a:r>
              <a:rPr lang="ja-JP" altLang="en-US" dirty="0" smtClean="0">
                <a:solidFill>
                  <a:schemeClr val="bg1"/>
                </a:solidFill>
                <a:latin typeface="HG丸ｺﾞｼｯｸM-PRO" panose="020F0600000000000000" pitchFamily="50" charset="-128"/>
                <a:ea typeface="HG丸ｺﾞｼｯｸM-PRO" panose="020F0600000000000000" pitchFamily="50" charset="-128"/>
              </a:rPr>
              <a:t>・</a:t>
            </a:r>
            <a:r>
              <a:rPr lang="en-US" altLang="ja-JP" dirty="0" smtClean="0">
                <a:solidFill>
                  <a:schemeClr val="bg1"/>
                </a:solidFill>
                <a:latin typeface="HG丸ｺﾞｼｯｸM-PRO" panose="020F0600000000000000" pitchFamily="50" charset="-128"/>
                <a:ea typeface="HG丸ｺﾞｼｯｸM-PRO" panose="020F0600000000000000" pitchFamily="50" charset="-128"/>
              </a:rPr>
              <a:t>18</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歳男　福祉施設で働いているが、入所者の顔色が判別</a:t>
            </a:r>
            <a:r>
              <a:rPr lang="en-US" altLang="ja-JP" dirty="0" smtClean="0">
                <a:solidFill>
                  <a:schemeClr val="bg1"/>
                </a:solidFill>
                <a:latin typeface="HG丸ｺﾞｼｯｸM-PRO" panose="020F0600000000000000" pitchFamily="50" charset="-128"/>
                <a:ea typeface="HG丸ｺﾞｼｯｸM-PRO" panose="020F0600000000000000" pitchFamily="50" charset="-128"/>
              </a:rPr>
              <a:t/>
            </a:r>
            <a:br>
              <a:rPr lang="en-US" altLang="ja-JP" dirty="0" smtClean="0">
                <a:solidFill>
                  <a:schemeClr val="bg1"/>
                </a:solidFill>
                <a:latin typeface="HG丸ｺﾞｼｯｸM-PRO" panose="020F0600000000000000" pitchFamily="50" charset="-128"/>
                <a:ea typeface="HG丸ｺﾞｼｯｸM-PRO" panose="020F0600000000000000" pitchFamily="50" charset="-128"/>
              </a:rPr>
            </a:br>
            <a:r>
              <a:rPr lang="en-US" altLang="ja-JP" dirty="0" smtClean="0">
                <a:solidFill>
                  <a:schemeClr val="bg1"/>
                </a:solidFill>
                <a:latin typeface="HG丸ｺﾞｼｯｸM-PRO" panose="020F0600000000000000" pitchFamily="50" charset="-128"/>
                <a:ea typeface="HG丸ｺﾞｼｯｸM-PRO" panose="020F0600000000000000" pitchFamily="50" charset="-128"/>
              </a:rPr>
              <a:t>                </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できず、</a:t>
            </a:r>
            <a:r>
              <a:rPr lang="ja-JP" altLang="en-US" dirty="0">
                <a:solidFill>
                  <a:schemeClr val="bg1"/>
                </a:solidFill>
                <a:latin typeface="HG丸ｺﾞｼｯｸM-PRO" panose="020F0600000000000000" pitchFamily="50" charset="-128"/>
                <a:ea typeface="HG丸ｺﾞｼｯｸM-PRO" panose="020F0600000000000000" pitchFamily="50" charset="-128"/>
              </a:rPr>
              <a:t>ま</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た古いタオルの色間違いをする</a:t>
            </a:r>
            <a:r>
              <a:rPr lang="en-US" altLang="ja-JP"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新し</a:t>
            </a:r>
            <a:r>
              <a:rPr lang="en-US" altLang="ja-JP" dirty="0" smtClean="0">
                <a:solidFill>
                  <a:schemeClr val="bg1"/>
                </a:solidFill>
                <a:latin typeface="HG丸ｺﾞｼｯｸM-PRO" panose="020F0600000000000000" pitchFamily="50" charset="-128"/>
                <a:ea typeface="HG丸ｺﾞｼｯｸM-PRO" panose="020F0600000000000000" pitchFamily="50" charset="-128"/>
              </a:rPr>
              <a:t/>
            </a:r>
            <a:br>
              <a:rPr lang="en-US" altLang="ja-JP" dirty="0" smtClean="0">
                <a:solidFill>
                  <a:schemeClr val="bg1"/>
                </a:solidFill>
                <a:latin typeface="HG丸ｺﾞｼｯｸM-PRO" panose="020F0600000000000000" pitchFamily="50" charset="-128"/>
                <a:ea typeface="HG丸ｺﾞｼｯｸM-PRO" panose="020F0600000000000000" pitchFamily="50" charset="-128"/>
              </a:rPr>
            </a:br>
            <a:r>
              <a:rPr lang="ja-JP" altLang="en-US" dirty="0" smtClean="0">
                <a:solidFill>
                  <a:schemeClr val="bg1"/>
                </a:solidFill>
                <a:latin typeface="HG丸ｺﾞｼｯｸM-PRO" panose="020F0600000000000000" pitchFamily="50" charset="-128"/>
                <a:ea typeface="HG丸ｺﾞｼｯｸM-PRO" panose="020F0600000000000000" pitchFamily="50" charset="-128"/>
              </a:rPr>
              <a:t>　　　　　 </a:t>
            </a:r>
            <a:r>
              <a:rPr lang="ja-JP" altLang="en-US" dirty="0" err="1" smtClean="0">
                <a:solidFill>
                  <a:schemeClr val="bg1"/>
                </a:solidFill>
                <a:latin typeface="HG丸ｺﾞｼｯｸM-PRO" panose="020F0600000000000000" pitchFamily="50" charset="-128"/>
                <a:ea typeface="HG丸ｺﾞｼｯｸM-PRO" panose="020F0600000000000000" pitchFamily="50" charset="-128"/>
              </a:rPr>
              <a:t>い</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タオルはわかる）</a:t>
            </a:r>
            <a:endParaRPr lang="en-US" altLang="ja-JP" dirty="0" smtClean="0">
              <a:solidFill>
                <a:schemeClr val="bg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1"/>
                </a:solidFill>
                <a:latin typeface="HG丸ｺﾞｼｯｸM-PRO" panose="020F0600000000000000" pitchFamily="50" charset="-128"/>
                <a:ea typeface="HG丸ｺﾞｼｯｸM-PRO" panose="020F0600000000000000" pitchFamily="50" charset="-128"/>
              </a:rPr>
              <a:t>・</a:t>
            </a:r>
            <a:r>
              <a:rPr lang="en-US" altLang="ja-JP" dirty="0" smtClean="0">
                <a:solidFill>
                  <a:schemeClr val="bg1"/>
                </a:solidFill>
                <a:latin typeface="HG丸ｺﾞｼｯｸM-PRO" panose="020F0600000000000000" pitchFamily="50" charset="-128"/>
                <a:ea typeface="HG丸ｺﾞｼｯｸM-PRO" panose="020F0600000000000000" pitchFamily="50" charset="-128"/>
              </a:rPr>
              <a:t>22</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歳男　美容師として就職することになったが、ヘアカラー</a:t>
            </a:r>
            <a:endParaRPr lang="en-US" altLang="ja-JP" dirty="0" smtClean="0">
              <a:solidFill>
                <a:schemeClr val="bg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1"/>
                </a:solidFill>
                <a:latin typeface="HG丸ｺﾞｼｯｸM-PRO" panose="020F0600000000000000" pitchFamily="50" charset="-128"/>
                <a:ea typeface="HG丸ｺﾞｼｯｸM-PRO" panose="020F0600000000000000" pitchFamily="50" charset="-128"/>
              </a:rPr>
              <a:t>　　　　　　がわかりにくい</a:t>
            </a:r>
            <a:endParaRPr lang="en-US" altLang="ja-JP" dirty="0" smtClean="0">
              <a:solidFill>
                <a:schemeClr val="bg1"/>
              </a:solidFill>
              <a:latin typeface="HG丸ｺﾞｼｯｸM-PRO" panose="020F0600000000000000" pitchFamily="50" charset="-128"/>
              <a:ea typeface="HG丸ｺﾞｼｯｸM-PRO" panose="020F0600000000000000" pitchFamily="50" charset="-128"/>
            </a:endParaRPr>
          </a:p>
          <a:p>
            <a:endParaRPr lang="en-US" altLang="ja-JP" dirty="0">
              <a:solidFill>
                <a:schemeClr val="bg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1"/>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00"/>
                </a:solidFill>
                <a:latin typeface="HG丸ｺﾞｼｯｸM-PRO" panose="020F0600000000000000" pitchFamily="50" charset="-128"/>
                <a:ea typeface="HG丸ｺﾞｼｯｸM-PRO" panose="020F0600000000000000" pitchFamily="50" charset="-128"/>
              </a:rPr>
              <a:t>美容師、介護士、看護師などへの男性希望者は増加傾向にあり、</a:t>
            </a:r>
            <a:endParaRPr lang="en-US" altLang="ja-JP" dirty="0" smtClean="0">
              <a:solidFill>
                <a:srgbClr val="FFFF00"/>
              </a:solidFill>
              <a:latin typeface="HG丸ｺﾞｼｯｸM-PRO" panose="020F0600000000000000" pitchFamily="50" charset="-128"/>
              <a:ea typeface="HG丸ｺﾞｼｯｸM-PRO" panose="020F0600000000000000" pitchFamily="50" charset="-128"/>
            </a:endParaRPr>
          </a:p>
          <a:p>
            <a:r>
              <a:rPr lang="ja-JP" altLang="en-US" dirty="0">
                <a:solidFill>
                  <a:srgbClr val="FFFF00"/>
                </a:solidFill>
                <a:latin typeface="HG丸ｺﾞｼｯｸM-PRO" panose="020F0600000000000000" pitchFamily="50" charset="-128"/>
                <a:ea typeface="HG丸ｺﾞｼｯｸM-PRO" panose="020F0600000000000000" pitchFamily="50" charset="-128"/>
              </a:rPr>
              <a:t>対策</a:t>
            </a:r>
            <a:r>
              <a:rPr lang="ja-JP" altLang="en-US" dirty="0" smtClean="0">
                <a:solidFill>
                  <a:srgbClr val="FFFF00"/>
                </a:solidFill>
                <a:latin typeface="HG丸ｺﾞｼｯｸM-PRO" panose="020F0600000000000000" pitchFamily="50" charset="-128"/>
                <a:ea typeface="HG丸ｺﾞｼｯｸM-PRO" panose="020F0600000000000000" pitchFamily="50" charset="-128"/>
              </a:rPr>
              <a:t>が必要。</a:t>
            </a:r>
            <a:endParaRPr lang="en-US" altLang="ja-JP" dirty="0" smtClean="0">
              <a:solidFill>
                <a:srgbClr val="FFFF00"/>
              </a:solidFill>
              <a:latin typeface="HG丸ｺﾞｼｯｸM-PRO" panose="020F0600000000000000" pitchFamily="50" charset="-128"/>
              <a:ea typeface="HG丸ｺﾞｼｯｸM-PRO" panose="020F0600000000000000" pitchFamily="50" charset="-128"/>
            </a:endParaRPr>
          </a:p>
          <a:p>
            <a:endParaRPr lang="en-US" altLang="ja-JP" dirty="0">
              <a:solidFill>
                <a:srgbClr val="FFFF00"/>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bg1"/>
                </a:solidFill>
                <a:latin typeface="HG丸ｺﾞｼｯｸM-PRO" panose="020F0600000000000000" pitchFamily="50" charset="-128"/>
                <a:ea typeface="HG丸ｺﾞｼｯｸM-PRO" panose="020F0600000000000000" pitchFamily="50" charset="-128"/>
              </a:rPr>
              <a:t>・</a:t>
            </a:r>
            <a:r>
              <a:rPr lang="en-US" altLang="ja-JP" dirty="0" smtClean="0">
                <a:solidFill>
                  <a:schemeClr val="bg1"/>
                </a:solidFill>
                <a:latin typeface="HG丸ｺﾞｼｯｸM-PRO" panose="020F0600000000000000" pitchFamily="50" charset="-128"/>
                <a:ea typeface="HG丸ｺﾞｼｯｸM-PRO" panose="020F0600000000000000" pitchFamily="50" charset="-128"/>
              </a:rPr>
              <a:t>23</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歳男　調理学校入学願書に色覚異常の健康診断書添付欄が</a:t>
            </a:r>
            <a:endParaRPr lang="en-US" altLang="ja-JP" dirty="0" smtClean="0">
              <a:solidFill>
                <a:schemeClr val="bg1"/>
              </a:solidFill>
              <a:latin typeface="HG丸ｺﾞｼｯｸM-PRO" panose="020F0600000000000000" pitchFamily="50" charset="-128"/>
              <a:ea typeface="HG丸ｺﾞｼｯｸM-PRO" panose="020F0600000000000000" pitchFamily="50" charset="-128"/>
            </a:endParaRPr>
          </a:p>
          <a:p>
            <a:r>
              <a:rPr lang="ja-JP" altLang="en-US" dirty="0">
                <a:solidFill>
                  <a:schemeClr val="bg1"/>
                </a:solidFill>
                <a:latin typeface="HG丸ｺﾞｼｯｸM-PRO" panose="020F0600000000000000" pitchFamily="50" charset="-128"/>
                <a:ea typeface="HG丸ｺﾞｼｯｸM-PRO" panose="020F0600000000000000" pitchFamily="50" charset="-128"/>
              </a:rPr>
              <a:t>　</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　　　　 あった</a:t>
            </a:r>
            <a:endParaRPr lang="en-US" altLang="ja-JP" dirty="0" smtClean="0">
              <a:solidFill>
                <a:schemeClr val="bg1"/>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a:t>
            </a:r>
            <a:r>
              <a:rPr lang="en-US" altLang="ja-JP" dirty="0">
                <a:solidFill>
                  <a:srgbClr val="FFFFFF"/>
                </a:solidFill>
                <a:latin typeface="HG丸ｺﾞｼｯｸM-PRO" panose="020F0600000000000000" pitchFamily="50" charset="-128"/>
                <a:ea typeface="HG丸ｺﾞｼｯｸM-PRO" panose="020F0600000000000000" pitchFamily="50" charset="-128"/>
              </a:rPr>
              <a:t>38</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歳男　刺身の鮮度がわからず古いものを出した。肉の焼け</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
            </a:r>
            <a:br>
              <a:rPr lang="en-US" altLang="ja-JP" dirty="0" smtClean="0">
                <a:solidFill>
                  <a:srgbClr val="FFFFFF"/>
                </a:solidFill>
                <a:latin typeface="HG丸ｺﾞｼｯｸM-PRO" panose="020F0600000000000000" pitchFamily="50" charset="-128"/>
                <a:ea typeface="HG丸ｺﾞｼｯｸM-PRO" panose="020F0600000000000000" pitchFamily="50" charset="-128"/>
              </a:rPr>
            </a:br>
            <a:r>
              <a:rPr lang="en-US" altLang="ja-JP"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具合もわかりにくい。</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00"/>
                </a:solidFill>
                <a:latin typeface="HG丸ｺﾞｼｯｸM-PRO" panose="020F0600000000000000" pitchFamily="50" charset="-128"/>
                <a:ea typeface="HG丸ｺﾞｼｯｸM-PRO" panose="020F0600000000000000" pitchFamily="50" charset="-128"/>
              </a:rPr>
              <a:t>ふぐ調理師の資格には色覚制限有。生ものの鮮度判別や調理</a:t>
            </a:r>
            <a:endParaRPr lang="en-US" altLang="ja-JP" dirty="0" smtClean="0">
              <a:solidFill>
                <a:srgbClr val="FFFF00"/>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00"/>
                </a:solidFill>
                <a:latin typeface="HG丸ｺﾞｼｯｸM-PRO" panose="020F0600000000000000" pitchFamily="50" charset="-128"/>
                <a:ea typeface="HG丸ｺﾞｼｯｸM-PRO" panose="020F0600000000000000" pitchFamily="50" charset="-128"/>
              </a:rPr>
              <a:t>具合も対策が必要か、職業適性を考えるべきか。</a:t>
            </a:r>
            <a:endParaRPr lang="en-US" altLang="ja-JP" dirty="0" smtClean="0">
              <a:solidFill>
                <a:srgbClr val="FFFF00"/>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4630434" y="116632"/>
            <a:ext cx="2646878" cy="461665"/>
          </a:xfrm>
          <a:prstGeom prst="rect">
            <a:avLst/>
          </a:prstGeom>
        </p:spPr>
        <p:txBody>
          <a:bodyPr wrap="none">
            <a:spAutoFit/>
          </a:bodyPr>
          <a:lstStyle/>
          <a:p>
            <a:r>
              <a:rPr lang="ja-JP" altLang="en-US" dirty="0">
                <a:solidFill>
                  <a:srgbClr val="FFFF00"/>
                </a:solidFill>
                <a:latin typeface="HG丸ｺﾞｼｯｸM-PRO" panose="020F0600000000000000" pitchFamily="50" charset="-128"/>
                <a:ea typeface="HG丸ｺﾞｼｯｸM-PRO" panose="020F0600000000000000" pitchFamily="50" charset="-128"/>
              </a:rPr>
              <a:t>仕事に関したもの</a:t>
            </a:r>
            <a:endParaRPr lang="en-US" altLang="ja-JP" dirty="0">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2716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07504" y="46365"/>
            <a:ext cx="4801314" cy="646331"/>
          </a:xfrm>
          <a:prstGeom prst="rect">
            <a:avLst/>
          </a:prstGeom>
          <a:noFill/>
        </p:spPr>
        <p:txBody>
          <a:bodyPr wrap="none" rtlCol="0">
            <a:spAutoFit/>
          </a:bodyPr>
          <a:lstStyle/>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進学・就職と色覚制限</a:t>
            </a:r>
            <a:endParaRPr lang="en-US" altLang="ja-JP" sz="3600"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0" y="692696"/>
            <a:ext cx="8715848" cy="3046988"/>
          </a:xfrm>
          <a:prstGeom prst="rect">
            <a:avLst/>
          </a:prstGeom>
          <a:noFill/>
        </p:spPr>
        <p:txBody>
          <a:bodyPr wrap="none" rtlCol="0">
            <a:spAutoFit/>
          </a:bodyPr>
          <a:lstStyle/>
          <a:p>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・現在、進学に関しての制限はほとんどない</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・平成</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13</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年</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10</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月の労働安全衛生法令の改正により雇用時に</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おける色覚検査は原則廃止</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・一方、特殊な学校</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航空、船舶、鉄道、防衛、警察など</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や、</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職業</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鉄道、バス、消防、自衛隊、警察など</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では、現在も</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色覚制限</a:t>
            </a:r>
            <a:r>
              <a:rPr lang="ja-JP" altLang="en-US" dirty="0">
                <a:solidFill>
                  <a:srgbClr val="FFFFFF"/>
                </a:solidFill>
                <a:latin typeface="HG丸ｺﾞｼｯｸM-PRO" panose="020F0600000000000000" pitchFamily="50" charset="-128"/>
                <a:ea typeface="HG丸ｺﾞｼｯｸM-PRO" panose="020F0600000000000000" pitchFamily="50" charset="-128"/>
              </a:rPr>
              <a:t>は</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残っている</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95536" y="3854083"/>
            <a:ext cx="8064896" cy="2554545"/>
          </a:xfrm>
          <a:prstGeom prst="rect">
            <a:avLst/>
          </a:prstGeom>
        </p:spPr>
        <p:txBody>
          <a:bodyPr wrap="square">
            <a:spAutoFit/>
          </a:bodyPr>
          <a:lstStyle/>
          <a:p>
            <a:r>
              <a:rPr lang="ja-JP" altLang="en-US" sz="3200" dirty="0" smtClean="0">
                <a:solidFill>
                  <a:srgbClr val="FFFF00"/>
                </a:solidFill>
                <a:latin typeface="HG丸ｺﾞｼｯｸM-PRO" panose="020F0600000000000000" pitchFamily="50" charset="-128"/>
                <a:ea typeface="HG丸ｺﾞｼｯｸM-PRO" panose="020F0600000000000000" pitchFamily="50" charset="-128"/>
              </a:rPr>
              <a:t>　色覚</a:t>
            </a:r>
            <a:r>
              <a:rPr lang="ja-JP" altLang="en-US" sz="3200" dirty="0">
                <a:solidFill>
                  <a:srgbClr val="FFFF00"/>
                </a:solidFill>
                <a:latin typeface="HG丸ｺﾞｼｯｸM-PRO" panose="020F0600000000000000" pitchFamily="50" charset="-128"/>
                <a:ea typeface="HG丸ｺﾞｼｯｸM-PRO" panose="020F0600000000000000" pitchFamily="50" charset="-128"/>
              </a:rPr>
              <a:t>検診</a:t>
            </a:r>
            <a:r>
              <a:rPr lang="ja-JP" altLang="en-US" sz="3200" dirty="0" smtClean="0">
                <a:solidFill>
                  <a:srgbClr val="FFFF00"/>
                </a:solidFill>
                <a:latin typeface="HG丸ｺﾞｼｯｸM-PRO" panose="020F0600000000000000" pitchFamily="50" charset="-128"/>
                <a:ea typeface="HG丸ｺﾞｼｯｸM-PRO" panose="020F0600000000000000" pitchFamily="50" charset="-128"/>
              </a:rPr>
              <a:t>を行</a:t>
            </a:r>
            <a:r>
              <a:rPr lang="ja-JP" altLang="en-US" sz="3200" dirty="0">
                <a:solidFill>
                  <a:srgbClr val="FFFF00"/>
                </a:solidFill>
                <a:latin typeface="HG丸ｺﾞｼｯｸM-PRO" panose="020F0600000000000000" pitchFamily="50" charset="-128"/>
                <a:ea typeface="HG丸ｺﾞｼｯｸM-PRO" panose="020F0600000000000000" pitchFamily="50" charset="-128"/>
              </a:rPr>
              <a:t>って</a:t>
            </a:r>
            <a:r>
              <a:rPr lang="ja-JP" altLang="en-US" sz="3200" dirty="0" smtClean="0">
                <a:solidFill>
                  <a:srgbClr val="FFFF00"/>
                </a:solidFill>
                <a:latin typeface="HG丸ｺﾞｼｯｸM-PRO" panose="020F0600000000000000" pitchFamily="50" charset="-128"/>
                <a:ea typeface="HG丸ｺﾞｼｯｸM-PRO" panose="020F0600000000000000" pitchFamily="50" charset="-128"/>
              </a:rPr>
              <a:t>いなかった時期が現時点で</a:t>
            </a:r>
            <a:r>
              <a:rPr lang="en-US" altLang="ja-JP" sz="3200" dirty="0" smtClean="0">
                <a:solidFill>
                  <a:srgbClr val="FFFF00"/>
                </a:solidFill>
                <a:latin typeface="HG丸ｺﾞｼｯｸM-PRO" panose="020F0600000000000000" pitchFamily="50" charset="-128"/>
                <a:ea typeface="HG丸ｺﾞｼｯｸM-PRO" panose="020F0600000000000000" pitchFamily="50" charset="-128"/>
              </a:rPr>
              <a:t>13</a:t>
            </a:r>
            <a:r>
              <a:rPr lang="ja-JP" altLang="en-US" sz="3200" dirty="0" smtClean="0">
                <a:solidFill>
                  <a:srgbClr val="FFFF00"/>
                </a:solidFill>
                <a:latin typeface="HG丸ｺﾞｼｯｸM-PRO" panose="020F0600000000000000" pitchFamily="50" charset="-128"/>
                <a:ea typeface="HG丸ｺﾞｼｯｸM-PRO" panose="020F0600000000000000" pitchFamily="50" charset="-128"/>
              </a:rPr>
              <a:t>年間ある</a:t>
            </a:r>
            <a:r>
              <a:rPr lang="ja-JP" altLang="en-US" sz="3200" smtClean="0">
                <a:solidFill>
                  <a:srgbClr val="FFFF00"/>
                </a:solidFill>
                <a:latin typeface="HG丸ｺﾞｼｯｸM-PRO" panose="020F0600000000000000" pitchFamily="50" charset="-128"/>
                <a:ea typeface="HG丸ｺﾞｼｯｸM-PRO" panose="020F0600000000000000" pitchFamily="50" charset="-128"/>
              </a:rPr>
              <a:t>ので、自ら</a:t>
            </a:r>
            <a:r>
              <a:rPr lang="ja-JP" altLang="en-US" sz="3200" dirty="0" smtClean="0">
                <a:solidFill>
                  <a:srgbClr val="FFFF00"/>
                </a:solidFill>
                <a:latin typeface="HG丸ｺﾞｼｯｸM-PRO" panose="020F0600000000000000" pitchFamily="50" charset="-128"/>
                <a:ea typeface="HG丸ｺﾞｼｯｸM-PRO" panose="020F0600000000000000" pitchFamily="50" charset="-128"/>
              </a:rPr>
              <a:t>の異常に気付かない色覚異常の生徒が進学・就職に際して不利益を受けるケースが増加し、混乱を招くと考えられる。</a:t>
            </a:r>
            <a:endParaRPr lang="en-US" altLang="ja-JP" sz="3200" dirty="0">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0503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タイトル 1"/>
          <p:cNvSpPr txBox="1">
            <a:spLocks/>
          </p:cNvSpPr>
          <p:nvPr/>
        </p:nvSpPr>
        <p:spPr>
          <a:xfrm>
            <a:off x="411163" y="260350"/>
            <a:ext cx="8434387" cy="1641475"/>
          </a:xfrm>
          <a:prstGeom prst="rect">
            <a:avLst/>
          </a:prstGeom>
        </p:spPr>
        <p:txBody>
          <a:bodyPr/>
          <a:lstStyle/>
          <a:p>
            <a:pPr algn="ctr">
              <a:defRPr/>
            </a:pPr>
            <a:r>
              <a:rPr lang="ja-JP" altLang="ja-JP" sz="4000" b="1" kern="0" dirty="0" smtClean="0">
                <a:solidFill>
                  <a:srgbClr val="FFFFFF"/>
                </a:solidFill>
                <a:latin typeface="Times New Roman"/>
                <a:ea typeface="ＭＳ Ｐゴシック"/>
                <a:cs typeface="+mj-cs"/>
              </a:rPr>
              <a:t>学校保健安全法施行規則の一部改正</a:t>
            </a:r>
            <a:r>
              <a:rPr lang="en-US" altLang="ja-JP" sz="4000" b="1" kern="0" dirty="0" smtClean="0">
                <a:solidFill>
                  <a:srgbClr val="FFFFFF"/>
                </a:solidFill>
                <a:latin typeface="Times New Roman"/>
                <a:ea typeface="ＭＳ Ｐゴシック"/>
                <a:cs typeface="+mj-cs"/>
              </a:rPr>
              <a:t/>
            </a:r>
            <a:br>
              <a:rPr lang="en-US" altLang="ja-JP" sz="4000" b="1" kern="0" dirty="0" smtClean="0">
                <a:solidFill>
                  <a:srgbClr val="FFFFFF"/>
                </a:solidFill>
                <a:latin typeface="Times New Roman"/>
                <a:ea typeface="ＭＳ Ｐゴシック"/>
                <a:cs typeface="+mj-cs"/>
              </a:rPr>
            </a:br>
            <a:r>
              <a:rPr lang="ja-JP" altLang="ja-JP" sz="4000" b="1" kern="0" dirty="0" smtClean="0">
                <a:solidFill>
                  <a:srgbClr val="FFFFFF"/>
                </a:solidFill>
                <a:latin typeface="ＭＳ ゴシック" panose="020B0609070205080204" pitchFamily="49" charset="-128"/>
                <a:ea typeface="ＭＳ ゴシック" panose="020B0609070205080204" pitchFamily="49" charset="-128"/>
                <a:cs typeface="+mj-cs"/>
              </a:rPr>
              <a:t>平成</a:t>
            </a:r>
            <a:r>
              <a:rPr lang="en-US" altLang="ja-JP" sz="4000" b="1" kern="0" dirty="0" smtClean="0">
                <a:solidFill>
                  <a:srgbClr val="FFFFFF"/>
                </a:solidFill>
                <a:latin typeface="ＭＳ ゴシック" panose="020B0609070205080204" pitchFamily="49" charset="-128"/>
                <a:ea typeface="ＭＳ ゴシック" panose="020B0609070205080204" pitchFamily="49" charset="-128"/>
                <a:cs typeface="+mj-cs"/>
              </a:rPr>
              <a:t>26</a:t>
            </a:r>
            <a:r>
              <a:rPr lang="ja-JP" altLang="ja-JP" sz="4000" b="1" kern="0" dirty="0" smtClean="0">
                <a:solidFill>
                  <a:srgbClr val="FFFFFF"/>
                </a:solidFill>
                <a:latin typeface="ＭＳ ゴシック" panose="020B0609070205080204" pitchFamily="49" charset="-128"/>
                <a:ea typeface="ＭＳ ゴシック" panose="020B0609070205080204" pitchFamily="49" charset="-128"/>
                <a:cs typeface="+mj-cs"/>
              </a:rPr>
              <a:t>年</a:t>
            </a:r>
            <a:r>
              <a:rPr lang="en-US" altLang="ja-JP" sz="4000" b="1" kern="0" dirty="0" smtClean="0">
                <a:solidFill>
                  <a:srgbClr val="FFFFFF"/>
                </a:solidFill>
                <a:latin typeface="ＭＳ ゴシック" panose="020B0609070205080204" pitchFamily="49" charset="-128"/>
                <a:ea typeface="ＭＳ ゴシック" panose="020B0609070205080204" pitchFamily="49" charset="-128"/>
                <a:cs typeface="+mj-cs"/>
              </a:rPr>
              <a:t>4</a:t>
            </a:r>
            <a:r>
              <a:rPr lang="ja-JP" altLang="ja-JP" sz="4000" b="1" kern="0" dirty="0" smtClean="0">
                <a:solidFill>
                  <a:srgbClr val="FFFFFF"/>
                </a:solidFill>
                <a:latin typeface="ＭＳ ゴシック" panose="020B0609070205080204" pitchFamily="49" charset="-128"/>
                <a:ea typeface="ＭＳ ゴシック" panose="020B0609070205080204" pitchFamily="49" charset="-128"/>
                <a:cs typeface="+mj-cs"/>
              </a:rPr>
              <a:t>月</a:t>
            </a:r>
            <a:r>
              <a:rPr lang="en-US" altLang="ja-JP" sz="4000" b="1" kern="0" dirty="0" smtClean="0">
                <a:solidFill>
                  <a:srgbClr val="FFFFFF"/>
                </a:solidFill>
                <a:latin typeface="ＭＳ ゴシック" panose="020B0609070205080204" pitchFamily="49" charset="-128"/>
                <a:ea typeface="ＭＳ ゴシック" panose="020B0609070205080204" pitchFamily="49" charset="-128"/>
                <a:cs typeface="+mj-cs"/>
              </a:rPr>
              <a:t>30</a:t>
            </a:r>
            <a:r>
              <a:rPr lang="ja-JP" altLang="ja-JP" sz="4000" b="1" kern="0" dirty="0" smtClean="0">
                <a:solidFill>
                  <a:srgbClr val="FFFFFF"/>
                </a:solidFill>
                <a:latin typeface="ＭＳ ゴシック" panose="020B0609070205080204" pitchFamily="49" charset="-128"/>
                <a:ea typeface="ＭＳ ゴシック" panose="020B0609070205080204" pitchFamily="49" charset="-128"/>
                <a:cs typeface="+mj-cs"/>
              </a:rPr>
              <a:t>日</a:t>
            </a:r>
            <a:br>
              <a:rPr lang="ja-JP" altLang="ja-JP" sz="4000" b="1" kern="0" dirty="0" smtClean="0">
                <a:solidFill>
                  <a:srgbClr val="FFFFFF"/>
                </a:solidFill>
                <a:latin typeface="ＭＳ ゴシック" panose="020B0609070205080204" pitchFamily="49" charset="-128"/>
                <a:ea typeface="ＭＳ ゴシック" panose="020B0609070205080204" pitchFamily="49" charset="-128"/>
                <a:cs typeface="+mj-cs"/>
              </a:rPr>
            </a:br>
            <a:r>
              <a:rPr lang="ja-JP" altLang="ja-JP" b="1" kern="0" dirty="0" smtClean="0">
                <a:solidFill>
                  <a:srgbClr val="FFFFFF"/>
                </a:solidFill>
                <a:latin typeface="Times New Roman"/>
                <a:ea typeface="ＭＳ Ｐゴシック"/>
                <a:cs typeface="+mj-cs"/>
              </a:rPr>
              <a:t>文部科学省スポーツ・青少年局長</a:t>
            </a:r>
            <a:endParaRPr lang="ja-JP" altLang="en-US" sz="4000" b="1" kern="0" dirty="0" smtClean="0">
              <a:solidFill>
                <a:srgbClr val="FFFFFF"/>
              </a:solidFill>
              <a:latin typeface="Times New Roman"/>
              <a:ea typeface="ＭＳ Ｐゴシック"/>
              <a:cs typeface="+mj-cs"/>
            </a:endParaRPr>
          </a:p>
        </p:txBody>
      </p:sp>
      <p:sp>
        <p:nvSpPr>
          <p:cNvPr id="4" name="テキスト ボックス 2"/>
          <p:cNvSpPr txBox="1">
            <a:spLocks noChangeArrowheads="1"/>
          </p:cNvSpPr>
          <p:nvPr/>
        </p:nvSpPr>
        <p:spPr bwMode="auto">
          <a:xfrm>
            <a:off x="661988" y="2060575"/>
            <a:ext cx="82804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531813" algn="l"/>
              </a:tabLst>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tabLst>
                <a:tab pos="531813" algn="l"/>
              </a:tabLst>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tabLst>
                <a:tab pos="531813" algn="l"/>
              </a:tabLst>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tabLst>
                <a:tab pos="531813" algn="l"/>
              </a:tabLst>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tabLst>
                <a:tab pos="531813" algn="l"/>
              </a:tabLst>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tabLst>
                <a:tab pos="531813" algn="l"/>
              </a:tabLst>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tabLst>
                <a:tab pos="531813" algn="l"/>
              </a:tabLst>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tabLst>
                <a:tab pos="531813" algn="l"/>
              </a:tabLst>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tabLst>
                <a:tab pos="531813" algn="l"/>
              </a:tabLst>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2400" dirty="0" smtClean="0">
                <a:solidFill>
                  <a:srgbClr val="FFFFFF"/>
                </a:solidFill>
                <a:latin typeface="Arial" charset="0"/>
                <a:cs typeface="+mn-cs"/>
              </a:rPr>
              <a:t>・ </a:t>
            </a:r>
            <a:r>
              <a:rPr lang="ja-JP" altLang="ja-JP" sz="2400" b="1" u="sng" dirty="0" smtClean="0">
                <a:solidFill>
                  <a:srgbClr val="FFFFFF"/>
                </a:solidFill>
                <a:latin typeface="Arial" charset="0"/>
                <a:cs typeface="+mn-cs"/>
              </a:rPr>
              <a:t>平成</a:t>
            </a:r>
            <a:r>
              <a:rPr lang="en-US" altLang="ja-JP" sz="2400" b="1" u="sng" dirty="0" smtClean="0">
                <a:solidFill>
                  <a:srgbClr val="FFFFFF"/>
                </a:solidFill>
                <a:latin typeface="Arial" charset="0"/>
                <a:cs typeface="+mn-cs"/>
              </a:rPr>
              <a:t>14</a:t>
            </a:r>
            <a:r>
              <a:rPr lang="ja-JP" altLang="ja-JP" sz="2400" b="1" u="sng" dirty="0" smtClean="0">
                <a:solidFill>
                  <a:srgbClr val="FFFFFF"/>
                </a:solidFill>
                <a:latin typeface="Arial" charset="0"/>
                <a:cs typeface="+mn-cs"/>
              </a:rPr>
              <a:t>年</a:t>
            </a:r>
            <a:r>
              <a:rPr lang="en-US" altLang="ja-JP" sz="2400" b="1" u="sng" dirty="0" smtClean="0">
                <a:solidFill>
                  <a:srgbClr val="FFFFFF"/>
                </a:solidFill>
                <a:latin typeface="Arial" charset="0"/>
                <a:cs typeface="+mn-cs"/>
              </a:rPr>
              <a:t>3</a:t>
            </a:r>
            <a:r>
              <a:rPr lang="ja-JP" altLang="ja-JP" sz="2400" b="1" u="sng" dirty="0" smtClean="0">
                <a:solidFill>
                  <a:srgbClr val="FFFFFF"/>
                </a:solidFill>
                <a:latin typeface="Arial" charset="0"/>
                <a:cs typeface="+mn-cs"/>
              </a:rPr>
              <a:t>月</a:t>
            </a:r>
            <a:r>
              <a:rPr lang="en-US" altLang="ja-JP" sz="2400" b="1" u="sng" dirty="0" smtClean="0">
                <a:solidFill>
                  <a:srgbClr val="FFFFFF"/>
                </a:solidFill>
                <a:latin typeface="Arial" charset="0"/>
                <a:cs typeface="+mn-cs"/>
              </a:rPr>
              <a:t>29</a:t>
            </a:r>
            <a:r>
              <a:rPr lang="ja-JP" altLang="ja-JP" sz="2400" b="1" u="sng" dirty="0" smtClean="0">
                <a:solidFill>
                  <a:srgbClr val="FFFFFF"/>
                </a:solidFill>
                <a:latin typeface="Arial" charset="0"/>
                <a:cs typeface="+mn-cs"/>
              </a:rPr>
              <a:t>日付けの趣旨を十分に踏まえ</a:t>
            </a:r>
            <a:endParaRPr lang="en-US" altLang="ja-JP" sz="2400" b="1" u="sng" dirty="0" smtClean="0">
              <a:solidFill>
                <a:srgbClr val="FFFFFF"/>
              </a:solidFill>
              <a:latin typeface="Arial" charset="0"/>
              <a:cs typeface="+mn-cs"/>
            </a:endParaRPr>
          </a:p>
          <a:p>
            <a:pPr eaLnBrk="1" fontAlgn="auto" hangingPunct="1">
              <a:spcBef>
                <a:spcPct val="0"/>
              </a:spcBef>
              <a:spcAft>
                <a:spcPts val="0"/>
              </a:spcAft>
              <a:buFontTx/>
              <a:buNone/>
              <a:defRPr/>
            </a:pPr>
            <a:r>
              <a:rPr lang="ja-JP" altLang="en-US" sz="800" b="1" u="sng" dirty="0">
                <a:solidFill>
                  <a:srgbClr val="FFFFFF"/>
                </a:solidFill>
                <a:latin typeface="Arial" charset="0"/>
                <a:cs typeface="+mn-cs"/>
              </a:rPr>
              <a:t>　</a:t>
            </a:r>
            <a:endParaRPr lang="en-US" altLang="ja-JP" sz="800" b="1" u="sng" dirty="0" smtClean="0">
              <a:solidFill>
                <a:srgbClr val="FFFFFF"/>
              </a:solidFill>
              <a:latin typeface="Arial" charset="0"/>
              <a:cs typeface="+mn-cs"/>
            </a:endParaRPr>
          </a:p>
          <a:p>
            <a:pPr eaLnBrk="1" fontAlgn="auto" hangingPunct="1">
              <a:spcBef>
                <a:spcPct val="0"/>
              </a:spcBef>
              <a:spcAft>
                <a:spcPts val="0"/>
              </a:spcAft>
              <a:buFontTx/>
              <a:buNone/>
              <a:defRPr/>
            </a:pPr>
            <a:r>
              <a:rPr lang="ja-JP" altLang="en-US" sz="2400" dirty="0" smtClean="0">
                <a:solidFill>
                  <a:srgbClr val="FFFFFF"/>
                </a:solidFill>
                <a:latin typeface="Arial" charset="0"/>
                <a:cs typeface="+mn-cs"/>
              </a:rPr>
              <a:t>・ </a:t>
            </a:r>
            <a:r>
              <a:rPr lang="ja-JP" altLang="ja-JP" sz="2400" dirty="0" smtClean="0">
                <a:solidFill>
                  <a:srgbClr val="FFFFFF"/>
                </a:solidFill>
                <a:cs typeface="+mn-cs"/>
              </a:rPr>
              <a:t>特に</a:t>
            </a:r>
            <a:r>
              <a:rPr lang="ja-JP" altLang="en-US" sz="2400" dirty="0" smtClean="0">
                <a:solidFill>
                  <a:srgbClr val="FFFFFF"/>
                </a:solidFill>
                <a:cs typeface="+mn-cs"/>
              </a:rPr>
              <a:t>、</a:t>
            </a:r>
            <a:r>
              <a:rPr lang="ja-JP" altLang="ja-JP" sz="2400" b="1" u="sng" dirty="0" smtClean="0">
                <a:ln w="3175">
                  <a:noFill/>
                </a:ln>
                <a:solidFill>
                  <a:srgbClr val="FFFFFF"/>
                </a:solidFill>
                <a:latin typeface="Arial" charset="0"/>
                <a:cs typeface="+mn-cs"/>
              </a:rPr>
              <a:t>児童生徒等が自身の色覚の特性を知らないまま</a:t>
            </a:r>
            <a:endParaRPr lang="en-US" altLang="ja-JP" sz="2400" b="1" u="sng" dirty="0" smtClean="0">
              <a:ln w="3175">
                <a:noFill/>
              </a:ln>
              <a:solidFill>
                <a:srgbClr val="FFFFFF"/>
              </a:solidFill>
              <a:latin typeface="Arial" charset="0"/>
              <a:cs typeface="+mn-cs"/>
            </a:endParaRPr>
          </a:p>
          <a:p>
            <a:pPr eaLnBrk="1" fontAlgn="auto" hangingPunct="1">
              <a:spcBef>
                <a:spcPct val="0"/>
              </a:spcBef>
              <a:spcAft>
                <a:spcPts val="0"/>
              </a:spcAft>
              <a:buFontTx/>
              <a:buNone/>
              <a:defRPr/>
            </a:pPr>
            <a:r>
              <a:rPr lang="en-US" altLang="ja-JP" sz="2400" b="1" dirty="0" smtClean="0">
                <a:ln w="3175">
                  <a:noFill/>
                </a:ln>
                <a:solidFill>
                  <a:srgbClr val="FFFFFF"/>
                </a:solidFill>
                <a:latin typeface="Arial" charset="0"/>
                <a:cs typeface="+mn-cs"/>
              </a:rPr>
              <a:t>	</a:t>
            </a:r>
            <a:r>
              <a:rPr lang="ja-JP" altLang="ja-JP" sz="2400" b="1" u="sng" dirty="0" smtClean="0">
                <a:ln w="3175">
                  <a:noFill/>
                </a:ln>
                <a:solidFill>
                  <a:srgbClr val="FFFFFF"/>
                </a:solidFill>
                <a:latin typeface="Arial" charset="0"/>
                <a:cs typeface="+mn-cs"/>
              </a:rPr>
              <a:t>不利益を受けることのないよう</a:t>
            </a:r>
            <a:r>
              <a:rPr lang="ja-JP" altLang="en-US" sz="2400" dirty="0" smtClean="0">
                <a:solidFill>
                  <a:srgbClr val="FFFFFF"/>
                </a:solidFill>
                <a:cs typeface="+mn-cs"/>
              </a:rPr>
              <a:t>、</a:t>
            </a:r>
            <a:endParaRPr lang="en-US" altLang="ja-JP" sz="2400" dirty="0" smtClean="0">
              <a:solidFill>
                <a:srgbClr val="FFFFFF"/>
              </a:solidFill>
              <a:latin typeface="Arial" charset="0"/>
              <a:cs typeface="+mn-cs"/>
            </a:endParaRPr>
          </a:p>
          <a:p>
            <a:pPr eaLnBrk="1" fontAlgn="auto" hangingPunct="1">
              <a:spcBef>
                <a:spcPct val="0"/>
              </a:spcBef>
              <a:spcAft>
                <a:spcPts val="0"/>
              </a:spcAft>
              <a:buFontTx/>
              <a:buNone/>
              <a:defRPr/>
            </a:pPr>
            <a:r>
              <a:rPr lang="en-US" altLang="ja-JP" sz="2400" dirty="0" smtClean="0">
                <a:solidFill>
                  <a:srgbClr val="FFFFFF"/>
                </a:solidFill>
                <a:latin typeface="Arial" charset="0"/>
                <a:cs typeface="+mn-cs"/>
              </a:rPr>
              <a:t>	</a:t>
            </a:r>
            <a:r>
              <a:rPr lang="ja-JP" altLang="ja-JP" sz="2400" dirty="0" smtClean="0">
                <a:solidFill>
                  <a:srgbClr val="FFFFFF"/>
                </a:solidFill>
                <a:latin typeface="Arial" charset="0"/>
                <a:cs typeface="+mn-cs"/>
              </a:rPr>
              <a:t>保健調査に色覚に関する項目を新たに追加するなど</a:t>
            </a:r>
            <a:r>
              <a:rPr lang="ja-JP" altLang="en-US" sz="2400" dirty="0">
                <a:solidFill>
                  <a:srgbClr val="FFFFFF"/>
                </a:solidFill>
                <a:latin typeface="Arial" charset="0"/>
                <a:cs typeface="+mn-cs"/>
              </a:rPr>
              <a:t>、</a:t>
            </a:r>
            <a:endParaRPr lang="en-US" altLang="ja-JP" sz="2400" dirty="0" smtClean="0">
              <a:solidFill>
                <a:srgbClr val="FFFFFF"/>
              </a:solidFill>
              <a:latin typeface="Arial" charset="0"/>
              <a:cs typeface="+mn-cs"/>
            </a:endParaRPr>
          </a:p>
          <a:p>
            <a:pPr eaLnBrk="1" fontAlgn="auto" hangingPunct="1">
              <a:spcBef>
                <a:spcPct val="0"/>
              </a:spcBef>
              <a:spcAft>
                <a:spcPts val="0"/>
              </a:spcAft>
              <a:buFontTx/>
              <a:buNone/>
              <a:defRPr/>
            </a:pPr>
            <a:r>
              <a:rPr lang="en-US" altLang="ja-JP" sz="2400" dirty="0" smtClean="0">
                <a:solidFill>
                  <a:srgbClr val="FFFFFF"/>
                </a:solidFill>
                <a:latin typeface="ＭＳ Ｐゴシック" panose="020B0600070205080204" pitchFamily="50" charset="-128"/>
                <a:ea typeface="ＭＳ Ｐゴシック" panose="020B0600070205080204" pitchFamily="50" charset="-128"/>
                <a:cs typeface="+mn-cs"/>
              </a:rPr>
              <a:t>	</a:t>
            </a:r>
            <a:r>
              <a:rPr lang="ja-JP" altLang="ja-JP" sz="2400" b="1" u="sng" dirty="0" smtClean="0">
                <a:ln w="3175">
                  <a:noFill/>
                </a:ln>
                <a:solidFill>
                  <a:srgbClr val="FFFFFF"/>
                </a:solidFill>
                <a:latin typeface="ＭＳ Ｐゴシック" panose="020B0600070205080204" pitchFamily="50" charset="-128"/>
                <a:ea typeface="ＭＳ Ｐゴシック" panose="020B0600070205080204" pitchFamily="50" charset="-128"/>
                <a:cs typeface="+mn-cs"/>
              </a:rPr>
              <a:t>より積極的に保護者等への周知を図る必要があること</a:t>
            </a:r>
            <a:r>
              <a:rPr lang="ja-JP" altLang="ja-JP" sz="2400" dirty="0" smtClean="0">
                <a:solidFill>
                  <a:srgbClr val="FFFFFF"/>
                </a:solidFill>
                <a:latin typeface="ＭＳ Ｐゴシック" panose="020B0600070205080204" pitchFamily="50" charset="-128"/>
                <a:ea typeface="ＭＳ Ｐゴシック" panose="020B0600070205080204" pitchFamily="50" charset="-128"/>
                <a:cs typeface="+mn-cs"/>
              </a:rPr>
              <a:t>。</a:t>
            </a:r>
            <a:endParaRPr lang="en-US" altLang="ja-JP" sz="2400" dirty="0" smtClean="0">
              <a:solidFill>
                <a:srgbClr val="FFFFFF"/>
              </a:solidFill>
              <a:latin typeface="ＭＳ Ｐゴシック" panose="020B0600070205080204" pitchFamily="50" charset="-128"/>
              <a:ea typeface="ＭＳ Ｐゴシック" panose="020B0600070205080204" pitchFamily="50" charset="-128"/>
              <a:cs typeface="+mn-cs"/>
            </a:endParaRPr>
          </a:p>
          <a:p>
            <a:pPr eaLnBrk="1" fontAlgn="auto" hangingPunct="1">
              <a:spcBef>
                <a:spcPct val="0"/>
              </a:spcBef>
              <a:spcAft>
                <a:spcPts val="0"/>
              </a:spcAft>
              <a:buFontTx/>
              <a:buNone/>
              <a:defRPr/>
            </a:pPr>
            <a:r>
              <a:rPr lang="ja-JP" altLang="en-US" sz="800" dirty="0">
                <a:solidFill>
                  <a:srgbClr val="FFFFFF"/>
                </a:solidFill>
                <a:latin typeface="ＭＳ Ｐゴシック" panose="020B0600070205080204" pitchFamily="50" charset="-128"/>
                <a:ea typeface="ＭＳ Ｐゴシック" panose="020B0600070205080204" pitchFamily="50" charset="-128"/>
                <a:cs typeface="+mn-cs"/>
              </a:rPr>
              <a:t>　</a:t>
            </a:r>
            <a:endParaRPr lang="en-US" altLang="ja-JP" sz="800" dirty="0" smtClean="0">
              <a:solidFill>
                <a:srgbClr val="FFFFFF"/>
              </a:solidFill>
              <a:latin typeface="ＭＳ Ｐゴシック" panose="020B0600070205080204" pitchFamily="50" charset="-128"/>
              <a:ea typeface="ＭＳ Ｐゴシック" panose="020B0600070205080204" pitchFamily="50" charset="-128"/>
              <a:cs typeface="+mn-cs"/>
            </a:endParaRPr>
          </a:p>
          <a:p>
            <a:pPr eaLnBrk="1" fontAlgn="auto" hangingPunct="1">
              <a:spcBef>
                <a:spcPct val="0"/>
              </a:spcBef>
              <a:spcAft>
                <a:spcPts val="0"/>
              </a:spcAft>
              <a:buFontTx/>
              <a:buNone/>
              <a:defRPr/>
            </a:pPr>
            <a:r>
              <a:rPr lang="ja-JP" altLang="en-US" sz="2400" dirty="0" smtClean="0">
                <a:solidFill>
                  <a:srgbClr val="FFFFFF"/>
                </a:solidFill>
                <a:latin typeface="ＭＳ Ｐゴシック" panose="020B0600070205080204" pitchFamily="50" charset="-128"/>
                <a:ea typeface="ＭＳ Ｐゴシック" panose="020B0600070205080204" pitchFamily="50" charset="-128"/>
                <a:cs typeface="+mn-cs"/>
              </a:rPr>
              <a:t>・ 施行期日（附則関係）</a:t>
            </a:r>
          </a:p>
          <a:p>
            <a:pPr eaLnBrk="1" fontAlgn="auto" hangingPunct="1">
              <a:spcBef>
                <a:spcPct val="0"/>
              </a:spcBef>
              <a:spcAft>
                <a:spcPts val="0"/>
              </a:spcAft>
              <a:buFontTx/>
              <a:buNone/>
              <a:defRPr/>
            </a:pPr>
            <a:r>
              <a:rPr lang="en-US" altLang="ja-JP" sz="2400" dirty="0" smtClean="0">
                <a:solidFill>
                  <a:srgbClr val="FFFFFF"/>
                </a:solidFill>
                <a:latin typeface="ＭＳ Ｐゴシック" panose="020B0600070205080204" pitchFamily="50" charset="-128"/>
                <a:ea typeface="ＭＳ Ｐゴシック" panose="020B0600070205080204" pitchFamily="50" charset="-128"/>
                <a:cs typeface="+mn-cs"/>
              </a:rPr>
              <a:t>	</a:t>
            </a:r>
            <a:r>
              <a:rPr lang="ja-JP" altLang="en-US" sz="2400" dirty="0" smtClean="0">
                <a:solidFill>
                  <a:srgbClr val="FFFFFF"/>
                </a:solidFill>
                <a:latin typeface="ＭＳ Ｐゴシック" panose="020B0600070205080204" pitchFamily="50" charset="-128"/>
                <a:ea typeface="ＭＳ Ｐゴシック" panose="020B0600070205080204" pitchFamily="50" charset="-128"/>
                <a:cs typeface="+mn-cs"/>
              </a:rPr>
              <a:t>改正後の規定の施行期日を、児童生徒等の健康診断に</a:t>
            </a:r>
            <a:endParaRPr lang="en-US" altLang="ja-JP" sz="2400" dirty="0" smtClean="0">
              <a:solidFill>
                <a:srgbClr val="FFFFFF"/>
              </a:solidFill>
              <a:latin typeface="ＭＳ Ｐゴシック" panose="020B0600070205080204" pitchFamily="50" charset="-128"/>
              <a:ea typeface="ＭＳ Ｐゴシック" panose="020B0600070205080204" pitchFamily="50" charset="-128"/>
              <a:cs typeface="+mn-cs"/>
            </a:endParaRPr>
          </a:p>
          <a:p>
            <a:pPr eaLnBrk="1" fontAlgn="auto" hangingPunct="1">
              <a:spcBef>
                <a:spcPct val="0"/>
              </a:spcBef>
              <a:spcAft>
                <a:spcPts val="0"/>
              </a:spcAft>
              <a:buFontTx/>
              <a:buNone/>
              <a:defRPr/>
            </a:pPr>
            <a:r>
              <a:rPr lang="en-US" altLang="ja-JP" sz="2400" dirty="0" smtClean="0">
                <a:solidFill>
                  <a:srgbClr val="FFFFFF"/>
                </a:solidFill>
                <a:latin typeface="ＭＳ Ｐゴシック" panose="020B0600070205080204" pitchFamily="50" charset="-128"/>
                <a:ea typeface="ＭＳ Ｐゴシック" panose="020B0600070205080204" pitchFamily="50" charset="-128"/>
                <a:cs typeface="+mn-cs"/>
              </a:rPr>
              <a:t>	</a:t>
            </a:r>
            <a:r>
              <a:rPr lang="ja-JP" altLang="en-US" sz="2400" dirty="0" smtClean="0">
                <a:solidFill>
                  <a:srgbClr val="FFFFFF"/>
                </a:solidFill>
                <a:latin typeface="ＭＳ Ｐゴシック" panose="020B0600070205080204" pitchFamily="50" charset="-128"/>
                <a:ea typeface="ＭＳ Ｐゴシック" panose="020B0600070205080204" pitchFamily="50" charset="-128"/>
                <a:cs typeface="+mn-cs"/>
              </a:rPr>
              <a:t>係る改正規定等については</a:t>
            </a:r>
            <a:r>
              <a:rPr lang="ja-JP" altLang="en-US" sz="2400" b="1" u="sng" dirty="0" smtClean="0">
                <a:ln w="3175">
                  <a:noFill/>
                </a:ln>
                <a:solidFill>
                  <a:srgbClr val="FFFFFF"/>
                </a:solidFill>
                <a:latin typeface="ＭＳ Ｐゴシック" panose="020B0600070205080204" pitchFamily="50" charset="-128"/>
                <a:ea typeface="ＭＳ Ｐゴシック" panose="020B0600070205080204" pitchFamily="50" charset="-128"/>
                <a:cs typeface="+mn-cs"/>
              </a:rPr>
              <a:t>平成２８年４月１日</a:t>
            </a:r>
            <a:r>
              <a:rPr lang="ja-JP" altLang="en-US" sz="2400" dirty="0" smtClean="0">
                <a:solidFill>
                  <a:srgbClr val="FFFFFF"/>
                </a:solidFill>
                <a:latin typeface="ＭＳ Ｐゴシック" panose="020B0600070205080204" pitchFamily="50" charset="-128"/>
                <a:ea typeface="ＭＳ Ｐゴシック" panose="020B0600070205080204" pitchFamily="50" charset="-128"/>
                <a:cs typeface="+mn-cs"/>
              </a:rPr>
              <a:t>としたこと。</a:t>
            </a:r>
          </a:p>
        </p:txBody>
      </p:sp>
      <p:sp>
        <p:nvSpPr>
          <p:cNvPr id="5" name="テキスト ボックス 4"/>
          <p:cNvSpPr txBox="1"/>
          <p:nvPr/>
        </p:nvSpPr>
        <p:spPr>
          <a:xfrm>
            <a:off x="7835900" y="1044575"/>
            <a:ext cx="1079500" cy="708025"/>
          </a:xfrm>
          <a:prstGeom prst="rect">
            <a:avLst/>
          </a:prstGeom>
          <a:solidFill>
            <a:srgbClr val="FFCCFF"/>
          </a:solidFill>
          <a:ln w="38100">
            <a:solidFill>
              <a:schemeClr val="accent6">
                <a:lumMod val="75000"/>
              </a:schemeClr>
            </a:solidFill>
          </a:ln>
        </p:spPr>
        <p:txBody>
          <a:bodyPr>
            <a:spAutoFit/>
          </a:bodyPr>
          <a:lstStyle/>
          <a:p>
            <a:pPr>
              <a:defRPr/>
            </a:pPr>
            <a:r>
              <a:rPr lang="en-US" altLang="ja-JP" sz="4000" b="1" dirty="0">
                <a:solidFill>
                  <a:srgbClr val="000000"/>
                </a:solidFill>
                <a:effectLst>
                  <a:outerShdw blurRad="38100" dist="38100" dir="2700000" algn="tl">
                    <a:srgbClr val="000000">
                      <a:alpha val="43137"/>
                    </a:srgbClr>
                  </a:outerShdw>
                </a:effectLst>
                <a:latin typeface="Calibri" panose="020F0502020204030204" pitchFamily="34" charset="0"/>
                <a:cs typeface="+mn-cs"/>
              </a:rPr>
              <a:t>H26</a:t>
            </a:r>
            <a:endParaRPr lang="ja-JP" altLang="en-US" sz="4000" b="1" dirty="0">
              <a:solidFill>
                <a:srgbClr val="000000"/>
              </a:solidFill>
              <a:effectLst>
                <a:outerShdw blurRad="38100" dist="38100" dir="2700000" algn="tl">
                  <a:srgbClr val="000000">
                    <a:alpha val="43137"/>
                  </a:srgbClr>
                </a:outerShdw>
              </a:effectLst>
              <a:latin typeface="Calibri" panose="020F0502020204030204" pitchFamily="34" charset="0"/>
              <a:cs typeface="+mn-cs"/>
            </a:endParaRPr>
          </a:p>
        </p:txBody>
      </p:sp>
      <p:sp>
        <p:nvSpPr>
          <p:cNvPr id="6" name="テキスト ボックス 5"/>
          <p:cNvSpPr txBox="1"/>
          <p:nvPr/>
        </p:nvSpPr>
        <p:spPr>
          <a:xfrm>
            <a:off x="900113" y="5480050"/>
            <a:ext cx="8110537" cy="1200150"/>
          </a:xfrm>
          <a:prstGeom prst="rect">
            <a:avLst/>
          </a:prstGeom>
          <a:solidFill>
            <a:srgbClr val="FF9933"/>
          </a:solidFill>
          <a:ln w="25400">
            <a:solidFill>
              <a:schemeClr val="accent6">
                <a:lumMod val="75000"/>
              </a:schemeClr>
            </a:solidFill>
          </a:ln>
        </p:spPr>
        <p:txBody>
          <a:bodyPr>
            <a:spAutoFit/>
          </a:bodyPr>
          <a:lstStyle/>
          <a:p>
            <a:pPr>
              <a:defRPr/>
            </a:pPr>
            <a:r>
              <a:rPr lang="ja-JP" altLang="en-US" sz="1800" b="1" dirty="0">
                <a:solidFill>
                  <a:srgbClr val="000000"/>
                </a:solidFill>
                <a:latin typeface="Arial" charset="0"/>
                <a:cs typeface="+mn-cs"/>
              </a:rPr>
              <a:t>・ </a:t>
            </a:r>
            <a:r>
              <a:rPr lang="ja-JP" altLang="ja-JP" sz="1800" b="1" dirty="0">
                <a:solidFill>
                  <a:srgbClr val="000000"/>
                </a:solidFill>
                <a:latin typeface="Calibri" panose="020F0502020204030204" pitchFamily="34" charset="0"/>
                <a:cs typeface="+mn-cs"/>
              </a:rPr>
              <a:t>今後も，適切な対応ができる体制を整えること。</a:t>
            </a:r>
            <a:endParaRPr lang="en-US" altLang="ja-JP" sz="1800" b="1" dirty="0">
              <a:solidFill>
                <a:srgbClr val="000000"/>
              </a:solidFill>
              <a:latin typeface="Arial" charset="0"/>
              <a:cs typeface="+mn-cs"/>
            </a:endParaRPr>
          </a:p>
          <a:p>
            <a:pPr>
              <a:defRPr/>
            </a:pPr>
            <a:r>
              <a:rPr lang="ja-JP" altLang="en-US" sz="1800" b="1" dirty="0">
                <a:solidFill>
                  <a:srgbClr val="000000"/>
                </a:solidFill>
                <a:latin typeface="Arial" charset="0"/>
                <a:cs typeface="+mn-cs"/>
              </a:rPr>
              <a:t>・ </a:t>
            </a:r>
            <a:r>
              <a:rPr lang="ja-JP" altLang="ja-JP" sz="1800" b="1" dirty="0">
                <a:ln w="3175">
                  <a:noFill/>
                </a:ln>
                <a:solidFill>
                  <a:srgbClr val="000000"/>
                </a:solidFill>
                <a:latin typeface="Arial" charset="0"/>
                <a:cs typeface="+mn-cs"/>
              </a:rPr>
              <a:t>色覚異常検査表は，色覚異常の有無を検査し得るものでなければならないこと</a:t>
            </a:r>
            <a:r>
              <a:rPr lang="ja-JP" altLang="en-US" sz="1800" b="1" dirty="0">
                <a:solidFill>
                  <a:srgbClr val="000000"/>
                </a:solidFill>
                <a:latin typeface="Arial" charset="0"/>
                <a:cs typeface="+mn-cs"/>
              </a:rPr>
              <a:t>。</a:t>
            </a:r>
            <a:endParaRPr lang="ja-JP" altLang="ja-JP" sz="1800" b="1" dirty="0">
              <a:solidFill>
                <a:srgbClr val="000000"/>
              </a:solidFill>
              <a:latin typeface="Arial" charset="0"/>
              <a:cs typeface="+mn-cs"/>
            </a:endParaRPr>
          </a:p>
          <a:p>
            <a:pPr>
              <a:defRPr/>
            </a:pPr>
            <a:r>
              <a:rPr lang="ja-JP" altLang="en-US" sz="1800" b="1" dirty="0">
                <a:solidFill>
                  <a:srgbClr val="000000"/>
                </a:solidFill>
                <a:latin typeface="Arial" charset="0"/>
                <a:cs typeface="+mn-cs"/>
              </a:rPr>
              <a:t>・ </a:t>
            </a:r>
            <a:r>
              <a:rPr lang="ja-JP" altLang="ja-JP" sz="1800" b="1" dirty="0">
                <a:ln w="3175">
                  <a:noFill/>
                </a:ln>
                <a:solidFill>
                  <a:srgbClr val="000000"/>
                </a:solidFill>
                <a:latin typeface="Arial" charset="0"/>
                <a:cs typeface="+mn-cs"/>
              </a:rPr>
              <a:t>教職員は，色覚異常について正確な知識を持ち</a:t>
            </a:r>
            <a:r>
              <a:rPr lang="ja-JP" altLang="en-US" sz="1800" b="1" dirty="0">
                <a:ln w="3175">
                  <a:noFill/>
                </a:ln>
                <a:solidFill>
                  <a:srgbClr val="000000"/>
                </a:solidFill>
                <a:latin typeface="Arial" charset="0"/>
                <a:cs typeface="+mn-cs"/>
              </a:rPr>
              <a:t>・・・</a:t>
            </a:r>
            <a:endParaRPr lang="en-US" altLang="ja-JP" sz="1800" b="1" dirty="0">
              <a:ln w="3175">
                <a:noFill/>
              </a:ln>
              <a:solidFill>
                <a:srgbClr val="000000"/>
              </a:solidFill>
              <a:latin typeface="Arial" charset="0"/>
              <a:cs typeface="+mn-cs"/>
            </a:endParaRPr>
          </a:p>
          <a:p>
            <a:pPr>
              <a:defRPr/>
            </a:pPr>
            <a:r>
              <a:rPr lang="ja-JP" altLang="en-US" sz="1800" b="1" dirty="0">
                <a:ln w="3175">
                  <a:noFill/>
                </a:ln>
                <a:solidFill>
                  <a:srgbClr val="000000"/>
                </a:solidFill>
                <a:latin typeface="Arial" charset="0"/>
                <a:cs typeface="+mn-cs"/>
              </a:rPr>
              <a:t>　 </a:t>
            </a:r>
            <a:r>
              <a:rPr lang="ja-JP" altLang="ja-JP" sz="1800" b="1" dirty="0">
                <a:ln w="3175">
                  <a:noFill/>
                </a:ln>
                <a:solidFill>
                  <a:srgbClr val="000000"/>
                </a:solidFill>
                <a:latin typeface="Arial" charset="0"/>
                <a:cs typeface="+mn-cs"/>
              </a:rPr>
              <a:t>色覚異常について配慮を行うとともに</a:t>
            </a:r>
            <a:r>
              <a:rPr lang="ja-JP" altLang="en-US" sz="1800" b="1" dirty="0">
                <a:ln w="3175">
                  <a:noFill/>
                </a:ln>
                <a:solidFill>
                  <a:srgbClr val="000000"/>
                </a:solidFill>
                <a:latin typeface="Arial" charset="0"/>
                <a:cs typeface="+mn-cs"/>
              </a:rPr>
              <a:t>、</a:t>
            </a:r>
            <a:r>
              <a:rPr lang="ja-JP" altLang="ja-JP" sz="1800" b="1" dirty="0">
                <a:ln w="3175">
                  <a:noFill/>
                </a:ln>
                <a:solidFill>
                  <a:srgbClr val="000000"/>
                </a:solidFill>
                <a:latin typeface="Arial" charset="0"/>
                <a:cs typeface="+mn-cs"/>
              </a:rPr>
              <a:t>適切な指導を行う必要があること</a:t>
            </a:r>
            <a:r>
              <a:rPr lang="ja-JP" altLang="ja-JP" sz="1800" b="1" dirty="0">
                <a:solidFill>
                  <a:srgbClr val="000000"/>
                </a:solidFill>
                <a:latin typeface="Arial" charset="0"/>
                <a:cs typeface="+mn-cs"/>
              </a:rPr>
              <a:t>。</a:t>
            </a:r>
            <a:endParaRPr lang="ja-JP" altLang="en-US" sz="1800" b="1" dirty="0">
              <a:solidFill>
                <a:srgbClr val="000000"/>
              </a:solidFill>
              <a:latin typeface="Calibri" panose="020F0502020204030204" pitchFamily="34" charset="0"/>
              <a:cs typeface="+mn-cs"/>
            </a:endParaRPr>
          </a:p>
        </p:txBody>
      </p:sp>
      <p:sp>
        <p:nvSpPr>
          <p:cNvPr id="7" name="テキスト ボックス 6"/>
          <p:cNvSpPr txBox="1"/>
          <p:nvPr/>
        </p:nvSpPr>
        <p:spPr>
          <a:xfrm>
            <a:off x="107950" y="5556250"/>
            <a:ext cx="792163" cy="523875"/>
          </a:xfrm>
          <a:prstGeom prst="rect">
            <a:avLst/>
          </a:prstGeom>
          <a:solidFill>
            <a:srgbClr val="FF9933"/>
          </a:solidFill>
          <a:ln w="38100">
            <a:solidFill>
              <a:schemeClr val="accent6">
                <a:lumMod val="75000"/>
              </a:schemeClr>
            </a:solidFill>
          </a:ln>
        </p:spPr>
        <p:txBody>
          <a:bodyPr>
            <a:spAutoFit/>
          </a:bodyPr>
          <a:lstStyle/>
          <a:p>
            <a:pPr>
              <a:defRPr/>
            </a:pPr>
            <a:r>
              <a:rPr lang="en-US" altLang="ja-JP" sz="2800" b="1" dirty="0">
                <a:solidFill>
                  <a:srgbClr val="000000"/>
                </a:solidFill>
                <a:effectLst>
                  <a:outerShdw blurRad="38100" dist="38100" dir="2700000" algn="tl">
                    <a:srgbClr val="000000">
                      <a:alpha val="43137"/>
                    </a:srgbClr>
                  </a:outerShdw>
                </a:effectLst>
                <a:latin typeface="Calibri" panose="020F0502020204030204" pitchFamily="34" charset="0"/>
                <a:cs typeface="+mn-cs"/>
              </a:rPr>
              <a:t>H14</a:t>
            </a:r>
            <a:endParaRPr lang="ja-JP" altLang="en-US" sz="2800" b="1" dirty="0">
              <a:solidFill>
                <a:srgbClr val="000000"/>
              </a:solidFill>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2200882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タイトル 1"/>
          <p:cNvSpPr txBox="1">
            <a:spLocks/>
          </p:cNvSpPr>
          <p:nvPr/>
        </p:nvSpPr>
        <p:spPr>
          <a:xfrm>
            <a:off x="334963" y="188913"/>
            <a:ext cx="8434387" cy="1641475"/>
          </a:xfrm>
          <a:prstGeom prst="rect">
            <a:avLst/>
          </a:prstGeom>
        </p:spPr>
        <p:txBody>
          <a:bodyPr/>
          <a:lstStyle/>
          <a:p>
            <a:pPr algn="ctr">
              <a:defRPr/>
            </a:pPr>
            <a:r>
              <a:rPr lang="ja-JP" altLang="en-US" sz="4000" b="1" kern="0" dirty="0" smtClean="0">
                <a:solidFill>
                  <a:srgbClr val="FFFFFF"/>
                </a:solidFill>
                <a:latin typeface="Times New Roman"/>
                <a:ea typeface="ＭＳ Ｐゴシック"/>
                <a:cs typeface="+mj-cs"/>
              </a:rPr>
              <a:t>事務連絡</a:t>
            </a:r>
            <a:r>
              <a:rPr lang="en-US" altLang="ja-JP" sz="4000" b="1" kern="0" dirty="0" smtClean="0">
                <a:solidFill>
                  <a:srgbClr val="FFFFFF"/>
                </a:solidFill>
                <a:latin typeface="Times New Roman"/>
                <a:ea typeface="ＭＳ Ｐゴシック"/>
                <a:cs typeface="+mj-cs"/>
              </a:rPr>
              <a:t/>
            </a:r>
            <a:br>
              <a:rPr lang="en-US" altLang="ja-JP" sz="4000" b="1" kern="0" dirty="0" smtClean="0">
                <a:solidFill>
                  <a:srgbClr val="FFFFFF"/>
                </a:solidFill>
                <a:latin typeface="Times New Roman"/>
                <a:ea typeface="ＭＳ Ｐゴシック"/>
                <a:cs typeface="+mj-cs"/>
              </a:rPr>
            </a:br>
            <a:r>
              <a:rPr lang="ja-JP" altLang="ja-JP" sz="4000" b="1" kern="0" dirty="0" smtClean="0">
                <a:solidFill>
                  <a:srgbClr val="FFFFFF"/>
                </a:solidFill>
                <a:latin typeface="Times New Roman"/>
                <a:ea typeface="ＭＳ Ｐゴシック"/>
                <a:cs typeface="+mj-cs"/>
              </a:rPr>
              <a:t>平成</a:t>
            </a:r>
            <a:r>
              <a:rPr lang="en-US" altLang="ja-JP" sz="4000" b="1" kern="0" dirty="0" smtClean="0">
                <a:solidFill>
                  <a:srgbClr val="FFFFFF"/>
                </a:solidFill>
                <a:latin typeface="Times New Roman"/>
                <a:ea typeface="ＭＳ Ｐゴシック"/>
                <a:cs typeface="+mj-cs"/>
              </a:rPr>
              <a:t>26</a:t>
            </a:r>
            <a:r>
              <a:rPr lang="ja-JP" altLang="ja-JP" sz="4000" b="1" kern="0" dirty="0" smtClean="0">
                <a:solidFill>
                  <a:srgbClr val="FFFFFF"/>
                </a:solidFill>
                <a:latin typeface="Times New Roman"/>
                <a:ea typeface="ＭＳ Ｐゴシック"/>
                <a:cs typeface="+mj-cs"/>
              </a:rPr>
              <a:t>年</a:t>
            </a:r>
            <a:r>
              <a:rPr lang="en-US" altLang="ja-JP" sz="4000" b="1" kern="0" dirty="0" smtClean="0">
                <a:solidFill>
                  <a:srgbClr val="FFFFFF"/>
                </a:solidFill>
                <a:latin typeface="Times New Roman"/>
                <a:ea typeface="ＭＳ Ｐゴシック"/>
                <a:cs typeface="+mj-cs"/>
              </a:rPr>
              <a:t>6</a:t>
            </a:r>
            <a:r>
              <a:rPr lang="ja-JP" altLang="ja-JP" sz="4000" b="1" kern="0" dirty="0" smtClean="0">
                <a:solidFill>
                  <a:srgbClr val="FFFFFF"/>
                </a:solidFill>
                <a:latin typeface="Times New Roman"/>
                <a:ea typeface="ＭＳ Ｐゴシック"/>
                <a:cs typeface="+mj-cs"/>
              </a:rPr>
              <a:t>月</a:t>
            </a:r>
            <a:r>
              <a:rPr lang="en-US" altLang="ja-JP" sz="4000" b="1" kern="0" dirty="0" smtClean="0">
                <a:solidFill>
                  <a:srgbClr val="FFFFFF"/>
                </a:solidFill>
                <a:latin typeface="Times New Roman"/>
                <a:ea typeface="ＭＳ Ｐゴシック"/>
                <a:cs typeface="+mj-cs"/>
              </a:rPr>
              <a:t>5</a:t>
            </a:r>
            <a:r>
              <a:rPr lang="ja-JP" altLang="ja-JP" sz="4000" b="1" kern="0" dirty="0" smtClean="0">
                <a:solidFill>
                  <a:srgbClr val="FFFFFF"/>
                </a:solidFill>
                <a:latin typeface="Times New Roman"/>
                <a:ea typeface="ＭＳ Ｐゴシック"/>
                <a:cs typeface="+mj-cs"/>
              </a:rPr>
              <a:t>日</a:t>
            </a:r>
            <a:br>
              <a:rPr lang="ja-JP" altLang="ja-JP" sz="4000" b="1" kern="0" dirty="0" smtClean="0">
                <a:solidFill>
                  <a:srgbClr val="FFFFFF"/>
                </a:solidFill>
                <a:latin typeface="Times New Roman"/>
                <a:ea typeface="ＭＳ Ｐゴシック"/>
                <a:cs typeface="+mj-cs"/>
              </a:rPr>
            </a:br>
            <a:r>
              <a:rPr lang="ja-JP" altLang="ja-JP" b="1" kern="0" dirty="0" smtClean="0">
                <a:solidFill>
                  <a:srgbClr val="FFFFFF"/>
                </a:solidFill>
                <a:latin typeface="Times New Roman"/>
                <a:ea typeface="ＭＳ Ｐゴシック"/>
                <a:cs typeface="+mj-cs"/>
              </a:rPr>
              <a:t>文部科学省スポーツ・青少年局</a:t>
            </a:r>
            <a:r>
              <a:rPr lang="ja-JP" altLang="en-US" b="1" kern="0" dirty="0" smtClean="0">
                <a:solidFill>
                  <a:srgbClr val="FFFFFF"/>
                </a:solidFill>
                <a:latin typeface="Times New Roman"/>
                <a:ea typeface="ＭＳ Ｐゴシック"/>
                <a:cs typeface="+mj-cs"/>
              </a:rPr>
              <a:t>学校健康教育課</a:t>
            </a:r>
            <a:endParaRPr lang="ja-JP" altLang="en-US" sz="4000" b="1" kern="0" dirty="0" smtClean="0">
              <a:solidFill>
                <a:srgbClr val="FFFFFF"/>
              </a:solidFill>
              <a:latin typeface="Times New Roman"/>
              <a:ea typeface="ＭＳ Ｐゴシック"/>
              <a:cs typeface="+mj-cs"/>
            </a:endParaRPr>
          </a:p>
        </p:txBody>
      </p:sp>
      <p:sp>
        <p:nvSpPr>
          <p:cNvPr id="7" name="テキスト ボックス 2"/>
          <p:cNvSpPr txBox="1">
            <a:spLocks noChangeArrowheads="1"/>
          </p:cNvSpPr>
          <p:nvPr/>
        </p:nvSpPr>
        <p:spPr bwMode="auto">
          <a:xfrm>
            <a:off x="22225" y="2378075"/>
            <a:ext cx="90360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531813" algn="l"/>
              </a:tabLst>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tabLst>
                <a:tab pos="531813" algn="l"/>
              </a:tabLst>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tabLst>
                <a:tab pos="531813" algn="l"/>
              </a:tabLst>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tabLst>
                <a:tab pos="531813" algn="l"/>
              </a:tabLst>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tabLst>
                <a:tab pos="531813" algn="l"/>
              </a:tabLst>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tabLst>
                <a:tab pos="531813" algn="l"/>
              </a:tabLst>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tabLst>
                <a:tab pos="531813" algn="l"/>
              </a:tabLst>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tabLst>
                <a:tab pos="531813" algn="l"/>
              </a:tabLst>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tabLst>
                <a:tab pos="531813" algn="l"/>
              </a:tabLst>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2400" dirty="0" smtClean="0">
                <a:solidFill>
                  <a:srgbClr val="FFFFFF"/>
                </a:solidFill>
                <a:latin typeface="Arial" charset="0"/>
                <a:cs typeface="+mn-cs"/>
              </a:rPr>
              <a:t>・ 学校における色覚検査については、</a:t>
            </a:r>
            <a:r>
              <a:rPr lang="ja-JP" altLang="ja-JP" sz="2400" dirty="0" smtClean="0">
                <a:solidFill>
                  <a:srgbClr val="FFFFFF"/>
                </a:solidFill>
                <a:latin typeface="Arial" charset="0"/>
                <a:cs typeface="+mn-cs"/>
              </a:rPr>
              <a:t>平成</a:t>
            </a:r>
            <a:r>
              <a:rPr lang="en-US" altLang="ja-JP" sz="2400" dirty="0" smtClean="0">
                <a:solidFill>
                  <a:srgbClr val="FFFFFF"/>
                </a:solidFill>
                <a:latin typeface="Arial" charset="0"/>
                <a:cs typeface="+mn-cs"/>
              </a:rPr>
              <a:t>26</a:t>
            </a:r>
            <a:r>
              <a:rPr lang="ja-JP" altLang="ja-JP" sz="2400" dirty="0" smtClean="0">
                <a:solidFill>
                  <a:srgbClr val="FFFFFF"/>
                </a:solidFill>
                <a:latin typeface="Arial" charset="0"/>
                <a:cs typeface="+mn-cs"/>
              </a:rPr>
              <a:t>年</a:t>
            </a:r>
            <a:r>
              <a:rPr lang="en-US" altLang="ja-JP" sz="2400" dirty="0" smtClean="0">
                <a:solidFill>
                  <a:srgbClr val="FFFFFF"/>
                </a:solidFill>
                <a:latin typeface="Arial" charset="0"/>
                <a:cs typeface="+mn-cs"/>
              </a:rPr>
              <a:t>4</a:t>
            </a:r>
            <a:r>
              <a:rPr lang="ja-JP" altLang="ja-JP" sz="2400" dirty="0" smtClean="0">
                <a:solidFill>
                  <a:srgbClr val="FFFFFF"/>
                </a:solidFill>
                <a:latin typeface="Arial" charset="0"/>
                <a:cs typeface="+mn-cs"/>
              </a:rPr>
              <a:t>月</a:t>
            </a:r>
            <a:r>
              <a:rPr lang="en-US" altLang="ja-JP" sz="2400" dirty="0" smtClean="0">
                <a:solidFill>
                  <a:srgbClr val="FFFFFF"/>
                </a:solidFill>
                <a:latin typeface="Arial" charset="0"/>
                <a:cs typeface="+mn-cs"/>
              </a:rPr>
              <a:t>30</a:t>
            </a:r>
            <a:r>
              <a:rPr lang="ja-JP" altLang="ja-JP" sz="2400" dirty="0" smtClean="0">
                <a:solidFill>
                  <a:srgbClr val="FFFFFF"/>
                </a:solidFill>
                <a:latin typeface="Arial" charset="0"/>
                <a:cs typeface="+mn-cs"/>
              </a:rPr>
              <a:t>日付け</a:t>
            </a:r>
            <a:r>
              <a:rPr lang="ja-JP" altLang="en-US" sz="2400" dirty="0" smtClean="0">
                <a:solidFill>
                  <a:srgbClr val="FFFFFF"/>
                </a:solidFill>
                <a:latin typeface="Arial" charset="0"/>
                <a:cs typeface="+mn-cs"/>
              </a:rPr>
              <a:t>にて、</a:t>
            </a:r>
            <a:endParaRPr lang="en-US" altLang="ja-JP" sz="2400" dirty="0" smtClean="0">
              <a:solidFill>
                <a:srgbClr val="FFFFFF"/>
              </a:solidFill>
              <a:latin typeface="Arial" charset="0"/>
              <a:cs typeface="+mn-cs"/>
            </a:endParaRPr>
          </a:p>
          <a:p>
            <a:pPr eaLnBrk="1" fontAlgn="auto" hangingPunct="1">
              <a:spcBef>
                <a:spcPct val="0"/>
              </a:spcBef>
              <a:spcAft>
                <a:spcPts val="0"/>
              </a:spcAft>
              <a:buFontTx/>
              <a:buNone/>
              <a:defRPr/>
            </a:pPr>
            <a:r>
              <a:rPr lang="en-US" altLang="ja-JP" sz="2400" dirty="0">
                <a:solidFill>
                  <a:srgbClr val="FFFFFF"/>
                </a:solidFill>
                <a:latin typeface="Arial" charset="0"/>
                <a:cs typeface="+mn-cs"/>
              </a:rPr>
              <a:t>	</a:t>
            </a:r>
            <a:r>
              <a:rPr lang="ja-JP" altLang="en-US" sz="2400" dirty="0" smtClean="0">
                <a:solidFill>
                  <a:srgbClr val="FFFFFF"/>
                </a:solidFill>
                <a:latin typeface="Arial" charset="0"/>
                <a:cs typeface="+mn-cs"/>
              </a:rPr>
              <a:t>・・・お願いしたところです。</a:t>
            </a:r>
            <a:endParaRPr lang="en-US" altLang="ja-JP" sz="2400" dirty="0" smtClean="0">
              <a:solidFill>
                <a:srgbClr val="FFFFFF"/>
              </a:solidFill>
              <a:latin typeface="Arial" charset="0"/>
              <a:cs typeface="+mn-cs"/>
            </a:endParaRPr>
          </a:p>
          <a:p>
            <a:pPr eaLnBrk="1" fontAlgn="auto" hangingPunct="1">
              <a:spcBef>
                <a:spcPct val="0"/>
              </a:spcBef>
              <a:spcAft>
                <a:spcPts val="0"/>
              </a:spcAft>
              <a:buFontTx/>
              <a:buNone/>
              <a:defRPr/>
            </a:pPr>
            <a:r>
              <a:rPr lang="en-US" altLang="ja-JP" sz="800" dirty="0" smtClean="0">
                <a:solidFill>
                  <a:srgbClr val="FFFFFF"/>
                </a:solidFill>
                <a:latin typeface="Arial" charset="0"/>
                <a:cs typeface="+mn-cs"/>
              </a:rPr>
              <a:t> </a:t>
            </a:r>
            <a:endParaRPr lang="ja-JP" altLang="ja-JP" sz="800" dirty="0" smtClean="0">
              <a:solidFill>
                <a:srgbClr val="FFFFFF"/>
              </a:solidFill>
              <a:latin typeface="Arial" charset="0"/>
              <a:cs typeface="+mn-cs"/>
            </a:endParaRPr>
          </a:p>
          <a:p>
            <a:pPr eaLnBrk="1" fontAlgn="auto" hangingPunct="1">
              <a:spcBef>
                <a:spcPct val="0"/>
              </a:spcBef>
              <a:spcAft>
                <a:spcPts val="0"/>
              </a:spcAft>
              <a:buFontTx/>
              <a:buNone/>
              <a:defRPr/>
            </a:pPr>
            <a:r>
              <a:rPr lang="ja-JP" altLang="en-US" sz="2400" dirty="0" smtClean="0">
                <a:solidFill>
                  <a:srgbClr val="FFFFFF"/>
                </a:solidFill>
                <a:latin typeface="Arial" charset="0"/>
                <a:cs typeface="+mn-cs"/>
              </a:rPr>
              <a:t>・ </a:t>
            </a:r>
            <a:r>
              <a:rPr lang="ja-JP" altLang="ja-JP" sz="2400" dirty="0" smtClean="0">
                <a:solidFill>
                  <a:srgbClr val="FFFFFF"/>
                </a:solidFill>
                <a:cs typeface="+mn-cs"/>
              </a:rPr>
              <a:t>各学校</a:t>
            </a:r>
            <a:r>
              <a:rPr lang="ja-JP" altLang="ja-JP" sz="2400" dirty="0">
                <a:solidFill>
                  <a:srgbClr val="FFFFFF"/>
                </a:solidFill>
                <a:cs typeface="+mn-cs"/>
              </a:rPr>
              <a:t>での取組にあたっては</a:t>
            </a:r>
            <a:r>
              <a:rPr lang="ja-JP" altLang="ja-JP" sz="2400" dirty="0" smtClean="0">
                <a:solidFill>
                  <a:srgbClr val="FFFFFF"/>
                </a:solidFill>
                <a:cs typeface="+mn-cs"/>
              </a:rPr>
              <a:t>、</a:t>
            </a:r>
            <a:r>
              <a:rPr lang="ja-JP" altLang="en-US" sz="2400" dirty="0" smtClean="0">
                <a:solidFill>
                  <a:srgbClr val="FFFFFF"/>
                </a:solidFill>
                <a:cs typeface="+mn-cs"/>
              </a:rPr>
              <a:t>・・・</a:t>
            </a:r>
            <a:endParaRPr lang="en-US" altLang="ja-JP" sz="2400" dirty="0" smtClean="0">
              <a:solidFill>
                <a:srgbClr val="FFFFFF"/>
              </a:solidFill>
              <a:cs typeface="+mn-cs"/>
            </a:endParaRPr>
          </a:p>
          <a:p>
            <a:pPr eaLnBrk="1" fontAlgn="auto" hangingPunct="1">
              <a:spcBef>
                <a:spcPct val="0"/>
              </a:spcBef>
              <a:spcAft>
                <a:spcPts val="0"/>
              </a:spcAft>
              <a:buFontTx/>
              <a:buNone/>
              <a:defRPr/>
            </a:pPr>
            <a:r>
              <a:rPr lang="en-US" altLang="ja-JP" sz="2400" dirty="0" smtClean="0">
                <a:solidFill>
                  <a:srgbClr val="FFFFFF"/>
                </a:solidFill>
                <a:cs typeface="+mn-cs"/>
              </a:rPr>
              <a:t>	</a:t>
            </a:r>
            <a:r>
              <a:rPr lang="ja-JP" altLang="en-US" sz="2400" dirty="0" smtClean="0">
                <a:solidFill>
                  <a:srgbClr val="FFFFFF"/>
                </a:solidFill>
                <a:cs typeface="+mn-cs"/>
              </a:rPr>
              <a:t>引き続き</a:t>
            </a:r>
            <a:r>
              <a:rPr lang="ja-JP" altLang="ja-JP" sz="2400" b="1" u="sng" dirty="0" smtClean="0">
                <a:ln w="3175">
                  <a:noFill/>
                </a:ln>
                <a:solidFill>
                  <a:srgbClr val="FFFFFF"/>
                </a:solidFill>
                <a:cs typeface="+mn-cs"/>
              </a:rPr>
              <a:t>学校</a:t>
            </a:r>
            <a:r>
              <a:rPr lang="ja-JP" altLang="ja-JP" sz="2400" b="1" u="sng" dirty="0">
                <a:ln w="3175">
                  <a:noFill/>
                </a:ln>
                <a:solidFill>
                  <a:srgbClr val="FFFFFF"/>
                </a:solidFill>
                <a:cs typeface="+mn-cs"/>
              </a:rPr>
              <a:t>における色覚検査等が適切に実施</a:t>
            </a:r>
            <a:r>
              <a:rPr lang="ja-JP" altLang="ja-JP" sz="2400" dirty="0">
                <a:solidFill>
                  <a:srgbClr val="FFFFFF"/>
                </a:solidFill>
                <a:cs typeface="+mn-cs"/>
              </a:rPr>
              <a:t>される</a:t>
            </a:r>
            <a:r>
              <a:rPr lang="ja-JP" altLang="ja-JP" sz="2400" dirty="0" smtClean="0">
                <a:solidFill>
                  <a:srgbClr val="FFFFFF"/>
                </a:solidFill>
                <a:cs typeface="+mn-cs"/>
              </a:rPr>
              <a:t>よう</a:t>
            </a:r>
            <a:endParaRPr lang="en-US" altLang="ja-JP" sz="2400" dirty="0" smtClean="0">
              <a:solidFill>
                <a:srgbClr val="FFFFFF"/>
              </a:solidFill>
              <a:cs typeface="+mn-cs"/>
            </a:endParaRPr>
          </a:p>
          <a:p>
            <a:pPr eaLnBrk="1" fontAlgn="auto" hangingPunct="1">
              <a:spcBef>
                <a:spcPct val="0"/>
              </a:spcBef>
              <a:spcAft>
                <a:spcPts val="0"/>
              </a:spcAft>
              <a:buFontTx/>
              <a:buNone/>
              <a:defRPr/>
            </a:pPr>
            <a:r>
              <a:rPr lang="en-US" altLang="ja-JP" sz="2400" dirty="0">
                <a:solidFill>
                  <a:srgbClr val="FFFFFF"/>
                </a:solidFill>
                <a:cs typeface="+mn-cs"/>
              </a:rPr>
              <a:t>	</a:t>
            </a:r>
            <a:r>
              <a:rPr lang="ja-JP" altLang="ja-JP" sz="2400" dirty="0" smtClean="0">
                <a:solidFill>
                  <a:srgbClr val="FFFFFF"/>
                </a:solidFill>
                <a:cs typeface="+mn-cs"/>
              </a:rPr>
              <a:t>御協力のほど</a:t>
            </a:r>
            <a:r>
              <a:rPr lang="ja-JP" altLang="ja-JP" sz="2400" dirty="0">
                <a:solidFill>
                  <a:srgbClr val="FFFFFF"/>
                </a:solidFill>
                <a:cs typeface="+mn-cs"/>
              </a:rPr>
              <a:t>よろしくお願いします</a:t>
            </a:r>
            <a:r>
              <a:rPr lang="ja-JP" altLang="ja-JP" sz="2400" dirty="0" smtClean="0">
                <a:solidFill>
                  <a:srgbClr val="FFFFFF"/>
                </a:solidFill>
                <a:cs typeface="+mn-cs"/>
              </a:rPr>
              <a:t>。</a:t>
            </a:r>
            <a:endParaRPr lang="en-US" altLang="ja-JP" sz="2400" dirty="0" smtClean="0">
              <a:solidFill>
                <a:srgbClr val="FFFFFF"/>
              </a:solidFill>
              <a:cs typeface="+mn-cs"/>
            </a:endParaRPr>
          </a:p>
          <a:p>
            <a:pPr eaLnBrk="1" fontAlgn="auto" hangingPunct="1">
              <a:spcBef>
                <a:spcPct val="0"/>
              </a:spcBef>
              <a:spcAft>
                <a:spcPts val="0"/>
              </a:spcAft>
              <a:buFontTx/>
              <a:buNone/>
              <a:defRPr/>
            </a:pPr>
            <a:r>
              <a:rPr lang="en-US" altLang="ja-JP" sz="800" dirty="0" smtClean="0">
                <a:solidFill>
                  <a:srgbClr val="FFFFFF"/>
                </a:solidFill>
                <a:latin typeface="ＭＳ Ｐゴシック" panose="020B0600070205080204" pitchFamily="50" charset="-128"/>
                <a:ea typeface="ＭＳ Ｐゴシック" panose="020B0600070205080204" pitchFamily="50" charset="-128"/>
                <a:cs typeface="+mn-cs"/>
              </a:rPr>
              <a:t> </a:t>
            </a:r>
          </a:p>
          <a:p>
            <a:pPr eaLnBrk="1" fontAlgn="auto" hangingPunct="1">
              <a:spcBef>
                <a:spcPct val="0"/>
              </a:spcBef>
              <a:spcAft>
                <a:spcPts val="0"/>
              </a:spcAft>
              <a:buFontTx/>
              <a:buNone/>
              <a:defRPr/>
            </a:pPr>
            <a:r>
              <a:rPr lang="ja-JP" altLang="en-US" sz="2400" dirty="0" smtClean="0">
                <a:solidFill>
                  <a:srgbClr val="FFFFFF"/>
                </a:solidFill>
                <a:latin typeface="ＭＳ Ｐゴシック" panose="020B0600070205080204" pitchFamily="50" charset="-128"/>
                <a:ea typeface="ＭＳ Ｐゴシック" panose="020B0600070205080204" pitchFamily="50" charset="-128"/>
                <a:cs typeface="+mn-cs"/>
              </a:rPr>
              <a:t>・ </a:t>
            </a:r>
            <a:r>
              <a:rPr lang="ja-JP" altLang="ja-JP" sz="2400" dirty="0" smtClean="0">
                <a:solidFill>
                  <a:srgbClr val="FFFFFF"/>
                </a:solidFill>
                <a:cs typeface="+mn-cs"/>
              </a:rPr>
              <a:t>都道府県</a:t>
            </a:r>
            <a:r>
              <a:rPr lang="ja-JP" altLang="ja-JP" sz="2400" dirty="0">
                <a:solidFill>
                  <a:srgbClr val="FFFFFF"/>
                </a:solidFill>
                <a:cs typeface="+mn-cs"/>
              </a:rPr>
              <a:t>教育委員会におかれては</a:t>
            </a:r>
            <a:r>
              <a:rPr lang="ja-JP" altLang="ja-JP" sz="2400" dirty="0" smtClean="0">
                <a:solidFill>
                  <a:srgbClr val="FFFFFF"/>
                </a:solidFill>
                <a:cs typeface="+mn-cs"/>
              </a:rPr>
              <a:t>、</a:t>
            </a:r>
            <a:endParaRPr lang="en-US" altLang="ja-JP" sz="2400" dirty="0" smtClean="0">
              <a:solidFill>
                <a:srgbClr val="FFFFFF"/>
              </a:solidFill>
              <a:cs typeface="+mn-cs"/>
            </a:endParaRPr>
          </a:p>
          <a:p>
            <a:pPr eaLnBrk="1" fontAlgn="auto" hangingPunct="1">
              <a:spcBef>
                <a:spcPct val="0"/>
              </a:spcBef>
              <a:spcAft>
                <a:spcPts val="0"/>
              </a:spcAft>
              <a:buFontTx/>
              <a:buNone/>
              <a:defRPr/>
            </a:pPr>
            <a:r>
              <a:rPr lang="en-US" altLang="ja-JP" sz="2400" dirty="0">
                <a:solidFill>
                  <a:srgbClr val="FFFFFF"/>
                </a:solidFill>
                <a:cs typeface="+mn-cs"/>
              </a:rPr>
              <a:t>	</a:t>
            </a:r>
            <a:r>
              <a:rPr lang="ja-JP" altLang="ja-JP" sz="2400" b="1" u="sng" dirty="0" smtClean="0">
                <a:ln w="3175">
                  <a:noFill/>
                </a:ln>
                <a:solidFill>
                  <a:srgbClr val="FFFFFF"/>
                </a:solidFill>
                <a:cs typeface="+mn-cs"/>
              </a:rPr>
              <a:t>所管の</a:t>
            </a:r>
            <a:r>
              <a:rPr lang="ja-JP" altLang="en-US" sz="2400" b="1" u="sng" dirty="0">
                <a:ln w="3175">
                  <a:noFill/>
                </a:ln>
                <a:solidFill>
                  <a:srgbClr val="FFFFFF"/>
                </a:solidFill>
                <a:cs typeface="+mn-cs"/>
              </a:rPr>
              <a:t>学校</a:t>
            </a:r>
            <a:r>
              <a:rPr lang="ja-JP" altLang="ja-JP" sz="2400" b="1" u="sng" dirty="0" smtClean="0">
                <a:ln w="3175">
                  <a:noFill/>
                </a:ln>
                <a:solidFill>
                  <a:srgbClr val="FFFFFF"/>
                </a:solidFill>
                <a:cs typeface="+mn-cs"/>
              </a:rPr>
              <a:t>等</a:t>
            </a:r>
            <a:r>
              <a:rPr lang="ja-JP" altLang="ja-JP" sz="2400" b="1" u="sng" dirty="0">
                <a:ln w="3175">
                  <a:noFill/>
                </a:ln>
                <a:solidFill>
                  <a:srgbClr val="FFFFFF"/>
                </a:solidFill>
                <a:cs typeface="+mn-cs"/>
              </a:rPr>
              <a:t>及び域内</a:t>
            </a:r>
            <a:r>
              <a:rPr lang="ja-JP" altLang="ja-JP" sz="2400" b="1" u="sng" dirty="0" smtClean="0">
                <a:ln w="3175">
                  <a:noFill/>
                </a:ln>
                <a:solidFill>
                  <a:srgbClr val="FFFFFF"/>
                </a:solidFill>
                <a:cs typeface="+mn-cs"/>
              </a:rPr>
              <a:t>の市区</a:t>
            </a:r>
            <a:r>
              <a:rPr lang="ja-JP" altLang="ja-JP" sz="2400" b="1" u="sng" dirty="0">
                <a:ln w="3175">
                  <a:noFill/>
                </a:ln>
                <a:solidFill>
                  <a:srgbClr val="FFFFFF"/>
                </a:solidFill>
                <a:cs typeface="+mn-cs"/>
              </a:rPr>
              <a:t>町村教育委員会等に対して</a:t>
            </a:r>
            <a:r>
              <a:rPr lang="ja-JP" altLang="ja-JP" sz="2400" dirty="0" smtClean="0">
                <a:solidFill>
                  <a:srgbClr val="FFFFFF"/>
                </a:solidFill>
                <a:cs typeface="+mn-cs"/>
              </a:rPr>
              <a:t>、</a:t>
            </a:r>
            <a:endParaRPr lang="en-US" altLang="ja-JP" sz="2400" dirty="0" smtClean="0">
              <a:solidFill>
                <a:srgbClr val="FFFFFF"/>
              </a:solidFill>
              <a:cs typeface="+mn-cs"/>
            </a:endParaRPr>
          </a:p>
          <a:p>
            <a:pPr eaLnBrk="1" fontAlgn="auto" hangingPunct="1">
              <a:spcBef>
                <a:spcPct val="0"/>
              </a:spcBef>
              <a:spcAft>
                <a:spcPts val="0"/>
              </a:spcAft>
              <a:buFontTx/>
              <a:buNone/>
              <a:defRPr/>
            </a:pPr>
            <a:r>
              <a:rPr lang="ja-JP" altLang="en-US" sz="2400" dirty="0" smtClean="0">
                <a:solidFill>
                  <a:srgbClr val="FFFFFF"/>
                </a:solidFill>
                <a:cs typeface="+mn-cs"/>
              </a:rPr>
              <a:t>　 </a:t>
            </a:r>
            <a:r>
              <a:rPr lang="ja-JP" altLang="ja-JP" sz="2400" dirty="0" smtClean="0">
                <a:solidFill>
                  <a:srgbClr val="FFFFFF"/>
                </a:solidFill>
                <a:cs typeface="+mn-cs"/>
              </a:rPr>
              <a:t>都道府県</a:t>
            </a:r>
            <a:r>
              <a:rPr lang="ja-JP" altLang="ja-JP" sz="2400" dirty="0">
                <a:solidFill>
                  <a:srgbClr val="FFFFFF"/>
                </a:solidFill>
                <a:cs typeface="+mn-cs"/>
              </a:rPr>
              <a:t>私立学校主管課及び指定都市教育委員会におかれては</a:t>
            </a:r>
            <a:r>
              <a:rPr lang="ja-JP" altLang="ja-JP" sz="2400" dirty="0" smtClean="0">
                <a:solidFill>
                  <a:srgbClr val="FFFFFF"/>
                </a:solidFill>
                <a:cs typeface="+mn-cs"/>
              </a:rPr>
              <a:t>、</a:t>
            </a:r>
            <a:r>
              <a:rPr lang="en-US" altLang="ja-JP" sz="2400" dirty="0" smtClean="0">
                <a:solidFill>
                  <a:srgbClr val="FFFFFF"/>
                </a:solidFill>
                <a:cs typeface="+mn-cs"/>
              </a:rPr>
              <a:t>	</a:t>
            </a:r>
            <a:r>
              <a:rPr lang="ja-JP" altLang="ja-JP" sz="2400" b="1" u="sng" dirty="0" smtClean="0">
                <a:ln w="3175">
                  <a:noFill/>
                </a:ln>
                <a:solidFill>
                  <a:srgbClr val="FFFFFF"/>
                </a:solidFill>
                <a:cs typeface="+mn-cs"/>
              </a:rPr>
              <a:t>所管の</a:t>
            </a:r>
            <a:r>
              <a:rPr lang="ja-JP" altLang="ja-JP" sz="2400" b="1" u="sng" dirty="0">
                <a:ln w="3175">
                  <a:noFill/>
                </a:ln>
                <a:solidFill>
                  <a:srgbClr val="FFFFFF"/>
                </a:solidFill>
                <a:cs typeface="+mn-cs"/>
              </a:rPr>
              <a:t>学校等に対して</a:t>
            </a:r>
            <a:r>
              <a:rPr lang="ja-JP" altLang="ja-JP" sz="2400" dirty="0" smtClean="0">
                <a:solidFill>
                  <a:srgbClr val="FFFFFF"/>
                </a:solidFill>
                <a:cs typeface="+mn-cs"/>
              </a:rPr>
              <a:t>、周知</a:t>
            </a:r>
            <a:r>
              <a:rPr lang="ja-JP" altLang="ja-JP" sz="2400" dirty="0">
                <a:solidFill>
                  <a:srgbClr val="FFFFFF"/>
                </a:solidFill>
                <a:cs typeface="+mn-cs"/>
              </a:rPr>
              <a:t>くださるようお願いします。</a:t>
            </a:r>
            <a:endParaRPr lang="ja-JP" altLang="en-US" sz="2400" dirty="0" smtClean="0">
              <a:solidFill>
                <a:srgbClr val="FFFFFF"/>
              </a:solidFill>
              <a:latin typeface="ＭＳ Ｐゴシック" panose="020B0600070205080204" pitchFamily="50" charset="-128"/>
              <a:ea typeface="ＭＳ Ｐゴシック" panose="020B0600070205080204" pitchFamily="50" charset="-128"/>
              <a:cs typeface="+mn-cs"/>
            </a:endParaRPr>
          </a:p>
        </p:txBody>
      </p:sp>
      <p:sp>
        <p:nvSpPr>
          <p:cNvPr id="8" name="テキスト ボックス 7"/>
          <p:cNvSpPr txBox="1"/>
          <p:nvPr/>
        </p:nvSpPr>
        <p:spPr>
          <a:xfrm>
            <a:off x="7835900" y="260350"/>
            <a:ext cx="1079500" cy="708025"/>
          </a:xfrm>
          <a:prstGeom prst="rect">
            <a:avLst/>
          </a:prstGeom>
          <a:solidFill>
            <a:srgbClr val="FFCCFF"/>
          </a:solidFill>
          <a:ln w="38100">
            <a:solidFill>
              <a:schemeClr val="accent6">
                <a:lumMod val="75000"/>
              </a:schemeClr>
            </a:solidFill>
          </a:ln>
        </p:spPr>
        <p:txBody>
          <a:bodyPr>
            <a:spAutoFit/>
          </a:bodyPr>
          <a:lstStyle/>
          <a:p>
            <a:pPr>
              <a:defRPr/>
            </a:pPr>
            <a:r>
              <a:rPr lang="en-US" altLang="ja-JP" sz="4000" b="1" dirty="0">
                <a:solidFill>
                  <a:srgbClr val="000000">
                    <a:lumMod val="95000"/>
                    <a:lumOff val="5000"/>
                  </a:srgbClr>
                </a:solidFill>
                <a:effectLst>
                  <a:outerShdw blurRad="38100" dist="38100" dir="2700000" algn="tl">
                    <a:srgbClr val="000000">
                      <a:alpha val="43137"/>
                    </a:srgbClr>
                  </a:outerShdw>
                </a:effectLst>
                <a:latin typeface="Calibri" panose="020F0502020204030204" pitchFamily="34" charset="0"/>
                <a:cs typeface="+mn-cs"/>
              </a:rPr>
              <a:t>H26</a:t>
            </a:r>
            <a:endParaRPr lang="ja-JP" altLang="en-US" sz="4000" b="1" dirty="0">
              <a:solidFill>
                <a:srgbClr val="000000">
                  <a:lumMod val="95000"/>
                  <a:lumOff val="5000"/>
                </a:srgbClr>
              </a:solidFill>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1372255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正方形/長方形 1"/>
          <p:cNvSpPr/>
          <p:nvPr/>
        </p:nvSpPr>
        <p:spPr>
          <a:xfrm>
            <a:off x="431032" y="1255370"/>
            <a:ext cx="8712968" cy="4524315"/>
          </a:xfrm>
          <a:prstGeom prst="rect">
            <a:avLst/>
          </a:prstGeom>
        </p:spPr>
        <p:txBody>
          <a:bodyPr wrap="square">
            <a:spAutoFit/>
          </a:bodyPr>
          <a:lstStyle/>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全て</a:t>
            </a:r>
            <a:r>
              <a:rPr lang="ja-JP" altLang="en-US" sz="3200" dirty="0">
                <a:solidFill>
                  <a:srgbClr val="FFFFFF"/>
                </a:solidFill>
                <a:latin typeface="HG丸ｺﾞｼｯｸM-PRO" panose="020F0600000000000000" pitchFamily="50" charset="-128"/>
                <a:ea typeface="HG丸ｺﾞｼｯｸM-PRO" panose="020F0600000000000000" pitchFamily="50" charset="-128"/>
              </a:rPr>
              <a:t>の人に、均等な機会を与える</a:t>
            </a:r>
          </a:p>
          <a:p>
            <a:endParaRPr lang="ja-JP" altLang="en-US" sz="3200" dirty="0">
              <a:solidFill>
                <a:srgbClr val="FFFFFF"/>
              </a:solidFill>
              <a:latin typeface="HG丸ｺﾞｼｯｸM-PRO" panose="020F0600000000000000" pitchFamily="50" charset="-128"/>
              <a:ea typeface="HG丸ｺﾞｼｯｸM-PRO" panose="020F0600000000000000" pitchFamily="50" charset="-128"/>
            </a:endParaRPr>
          </a:p>
          <a:p>
            <a:endParaRPr lang="ja-JP" altLang="en-US" sz="3200" dirty="0">
              <a:solidFill>
                <a:srgbClr val="FFFFFF"/>
              </a:solidFill>
              <a:latin typeface="HG丸ｺﾞｼｯｸM-PRO" panose="020F0600000000000000" pitchFamily="50" charset="-128"/>
              <a:ea typeface="HG丸ｺﾞｼｯｸM-PRO" panose="020F0600000000000000" pitchFamily="50" charset="-128"/>
            </a:endParaRPr>
          </a:p>
          <a:p>
            <a:r>
              <a:rPr lang="ja-JP" altLang="en-US" sz="3200" dirty="0">
                <a:solidFill>
                  <a:srgbClr val="FFFFFF"/>
                </a:solidFill>
                <a:latin typeface="HG丸ｺﾞｼｯｸM-PRO" panose="020F0600000000000000" pitchFamily="50" charset="-128"/>
                <a:ea typeface="HG丸ｺﾞｼｯｸM-PRO" panose="020F0600000000000000" pitchFamily="50" charset="-128"/>
              </a:rPr>
              <a:t>全ての人に、同等に、その結果責任を</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負わせる</a:t>
            </a:r>
            <a:r>
              <a:rPr lang="ja-JP" altLang="en-US" sz="3200" dirty="0">
                <a:solidFill>
                  <a:srgbClr val="FFFFFF"/>
                </a:solidFill>
                <a:latin typeface="HG丸ｺﾞｼｯｸM-PRO" panose="020F0600000000000000" pitchFamily="50" charset="-128"/>
                <a:ea typeface="HG丸ｺﾞｼｯｸM-PRO" panose="020F0600000000000000" pitchFamily="50" charset="-128"/>
              </a:rPr>
              <a:t>（</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色</a:t>
            </a:r>
            <a:r>
              <a:rPr lang="ja-JP" altLang="en-US" sz="3200" dirty="0">
                <a:solidFill>
                  <a:srgbClr val="FFFFFF"/>
                </a:solidFill>
                <a:latin typeface="HG丸ｺﾞｼｯｸM-PRO" panose="020F0600000000000000" pitchFamily="50" charset="-128"/>
                <a:ea typeface="HG丸ｺﾞｼｯｸM-PRO" panose="020F0600000000000000" pitchFamily="50" charset="-128"/>
              </a:rPr>
              <a:t>誤認が誘因の場合も、勘案</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されない）</a:t>
            </a:r>
            <a:endParaRPr lang="ja-JP" altLang="en-US" sz="3200" dirty="0">
              <a:solidFill>
                <a:srgbClr val="FFFFFF"/>
              </a:solidFill>
              <a:latin typeface="HG丸ｺﾞｼｯｸM-PRO" panose="020F0600000000000000" pitchFamily="50" charset="-128"/>
              <a:ea typeface="HG丸ｺﾞｼｯｸM-PRO" panose="020F0600000000000000" pitchFamily="50" charset="-128"/>
            </a:endParaRPr>
          </a:p>
          <a:p>
            <a:endParaRPr lang="ja-JP" altLang="en-US" sz="3200" dirty="0">
              <a:solidFill>
                <a:srgbClr val="FFFFFF"/>
              </a:solidFill>
              <a:latin typeface="HG丸ｺﾞｼｯｸM-PRO" panose="020F0600000000000000" pitchFamily="50" charset="-128"/>
              <a:ea typeface="HG丸ｺﾞｼｯｸM-PRO" panose="020F0600000000000000" pitchFamily="50" charset="-128"/>
            </a:endParaRPr>
          </a:p>
          <a:p>
            <a:endParaRPr lang="ja-JP" altLang="en-US" sz="3200" dirty="0">
              <a:solidFill>
                <a:srgbClr val="FFFFFF"/>
              </a:solidFill>
              <a:latin typeface="HG丸ｺﾞｼｯｸM-PRO" panose="020F0600000000000000" pitchFamily="50" charset="-128"/>
              <a:ea typeface="HG丸ｺﾞｼｯｸM-PRO" panose="020F0600000000000000" pitchFamily="50" charset="-128"/>
            </a:endParaRPr>
          </a:p>
          <a:p>
            <a:r>
              <a:rPr lang="ja-JP" altLang="en-US" sz="3200" dirty="0">
                <a:solidFill>
                  <a:srgbClr val="FFFFFF"/>
                </a:solidFill>
                <a:latin typeface="HG丸ｺﾞｼｯｸM-PRO" panose="020F0600000000000000" pitchFamily="50" charset="-128"/>
                <a:ea typeface="HG丸ｺﾞｼｯｸM-PRO" panose="020F0600000000000000" pitchFamily="50" charset="-128"/>
              </a:rPr>
              <a:t>色に対する能力を自分で判定し</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、自己</a:t>
            </a:r>
            <a:r>
              <a:rPr lang="ja-JP" altLang="en-US" sz="3200" dirty="0">
                <a:solidFill>
                  <a:srgbClr val="FFFFFF"/>
                </a:solidFill>
                <a:latin typeface="HG丸ｺﾞｼｯｸM-PRO" panose="020F0600000000000000" pitchFamily="50" charset="-128"/>
                <a:ea typeface="HG丸ｺﾞｼｯｸM-PRO" panose="020F0600000000000000" pitchFamily="50" charset="-128"/>
              </a:rPr>
              <a:t>責任で、     進むべき分野を選択することが必要になった</a:t>
            </a:r>
          </a:p>
        </p:txBody>
      </p:sp>
      <p:sp>
        <p:nvSpPr>
          <p:cNvPr id="11" name="等号 10"/>
          <p:cNvSpPr/>
          <p:nvPr/>
        </p:nvSpPr>
        <p:spPr>
          <a:xfrm rot="5400000">
            <a:off x="3714848" y="1941774"/>
            <a:ext cx="792088" cy="5981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000000"/>
              </a:solidFill>
              <a:latin typeface="HG丸ｺﾞｼｯｸM-PRO" panose="020F0600000000000000" pitchFamily="50" charset="-128"/>
              <a:ea typeface="HG丸ｺﾞｼｯｸM-PRO" panose="020F0600000000000000" pitchFamily="50" charset="-128"/>
            </a:endParaRPr>
          </a:p>
        </p:txBody>
      </p:sp>
      <p:sp>
        <p:nvSpPr>
          <p:cNvPr id="12" name="下矢印 11"/>
          <p:cNvSpPr/>
          <p:nvPr/>
        </p:nvSpPr>
        <p:spPr>
          <a:xfrm>
            <a:off x="3790883" y="3861048"/>
            <a:ext cx="64001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547664" y="49837"/>
            <a:ext cx="5724644" cy="646331"/>
          </a:xfrm>
          <a:prstGeom prst="rect">
            <a:avLst/>
          </a:prstGeom>
        </p:spPr>
        <p:txBody>
          <a:bodyPr wrap="none">
            <a:spAutoFit/>
          </a:bodyPr>
          <a:lstStyle/>
          <a:p>
            <a:r>
              <a:rPr lang="ja-JP" altLang="en-US" sz="3600" dirty="0">
                <a:solidFill>
                  <a:srgbClr val="FFFFFF"/>
                </a:solidFill>
                <a:latin typeface="HG丸ｺﾞｼｯｸM-PRO" panose="020F0600000000000000" pitchFamily="50" charset="-128"/>
                <a:ea typeface="HG丸ｺﾞｼｯｸM-PRO" panose="020F0600000000000000" pitchFamily="50" charset="-128"/>
              </a:rPr>
              <a:t>色覚制限緩和の効果と影響</a:t>
            </a:r>
          </a:p>
        </p:txBody>
      </p:sp>
    </p:spTree>
    <p:extLst>
      <p:ext uri="{BB962C8B-B14F-4D97-AF65-F5344CB8AC3E}">
        <p14:creationId xmlns:p14="http://schemas.microsoft.com/office/powerpoint/2010/main" val="1825319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 name="正方形/長方形 12"/>
          <p:cNvSpPr/>
          <p:nvPr/>
        </p:nvSpPr>
        <p:spPr>
          <a:xfrm>
            <a:off x="0" y="0"/>
            <a:ext cx="2749471" cy="707886"/>
          </a:xfrm>
          <a:prstGeom prst="rect">
            <a:avLst/>
          </a:prstGeom>
        </p:spPr>
        <p:txBody>
          <a:bodyPr wrap="none">
            <a:spAutoFit/>
          </a:bodyPr>
          <a:lstStyle/>
          <a:p>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お話の順番</a:t>
            </a:r>
            <a:endParaRPr lang="en-US" altLang="ja-JP" sz="4000"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547664" y="764704"/>
            <a:ext cx="7160935" cy="2062103"/>
          </a:xfrm>
          <a:prstGeom prst="rect">
            <a:avLst/>
          </a:prstGeom>
        </p:spPr>
        <p:txBody>
          <a:bodyPr wrap="none">
            <a:spAutoFit/>
          </a:bodyPr>
          <a:lstStyle/>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１．先天色覚異常のこと</a:t>
            </a:r>
            <a:endParaRPr lang="en-US" altLang="ja-JP" sz="32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t>２．学校保険における色覚検査の変遷</a:t>
            </a:r>
            <a:r>
              <a:rPr lang="en-US" altLang="ja-JP"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t/>
            </a:r>
            <a:br>
              <a:rPr lang="en-US" altLang="ja-JP"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br>
            <a:r>
              <a:rPr lang="ja-JP" altLang="en-US"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t>３．実際の色覚検診</a:t>
            </a:r>
            <a:endParaRPr lang="en-US" altLang="ja-JP"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endParaRPr>
          </a:p>
          <a:p>
            <a:r>
              <a:rPr lang="ja-JP" altLang="en-US"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t>４．愛知県眼科医会のフローチャート</a:t>
            </a:r>
            <a:endParaRPr lang="en-US" altLang="ja-JP"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endParaRPr>
          </a:p>
        </p:txBody>
      </p:sp>
      <p:sp>
        <p:nvSpPr>
          <p:cNvPr id="7" name="Text Box 6"/>
          <p:cNvSpPr txBox="1">
            <a:spLocks noChangeArrowheads="1"/>
          </p:cNvSpPr>
          <p:nvPr/>
        </p:nvSpPr>
        <p:spPr bwMode="auto">
          <a:xfrm>
            <a:off x="2555776" y="6471517"/>
            <a:ext cx="1412787" cy="40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pPr>
            <a:r>
              <a:rPr lang="ja-JP" altLang="en-US" sz="2000" b="1" dirty="0">
                <a:solidFill>
                  <a:srgbClr val="FFFF00"/>
                </a:solidFill>
                <a:latin typeface="HG丸ｺﾞｼｯｸM-PRO" panose="020F0600000000000000" pitchFamily="50" charset="-128"/>
                <a:ea typeface="HG丸ｺﾞｼｯｸM-PRO" panose="020F0600000000000000" pitchFamily="50" charset="-128"/>
              </a:rPr>
              <a:t>１</a:t>
            </a:r>
            <a:r>
              <a:rPr lang="ja-JP" altLang="en-US" sz="2000" b="1" dirty="0" smtClean="0">
                <a:solidFill>
                  <a:srgbClr val="FFFF00"/>
                </a:solidFill>
                <a:latin typeface="HG丸ｺﾞｼｯｸM-PRO" panose="020F0600000000000000" pitchFamily="50" charset="-128"/>
                <a:ea typeface="HG丸ｺﾞｼｯｸM-PRO" panose="020F0600000000000000" pitchFamily="50" charset="-128"/>
              </a:rPr>
              <a:t>型異常</a:t>
            </a:r>
            <a:endParaRPr lang="ja-JP" altLang="en-US" sz="2000" b="1" dirty="0">
              <a:solidFill>
                <a:srgbClr val="FFFF00"/>
              </a:solidFill>
              <a:latin typeface="HG丸ｺﾞｼｯｸM-PRO" panose="020F0600000000000000" pitchFamily="50" charset="-128"/>
              <a:ea typeface="HG丸ｺﾞｼｯｸM-PRO" panose="020F0600000000000000" pitchFamily="50" charset="-128"/>
            </a:endParaRPr>
          </a:p>
        </p:txBody>
      </p:sp>
      <p:sp>
        <p:nvSpPr>
          <p:cNvPr id="8" name="Text Box 8"/>
          <p:cNvSpPr txBox="1">
            <a:spLocks noChangeArrowheads="1"/>
          </p:cNvSpPr>
          <p:nvPr/>
        </p:nvSpPr>
        <p:spPr bwMode="auto">
          <a:xfrm>
            <a:off x="4340991" y="6465979"/>
            <a:ext cx="13055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pPr>
            <a:r>
              <a:rPr lang="ja-JP" altLang="en-US" sz="2000" b="1" dirty="0">
                <a:solidFill>
                  <a:srgbClr val="FFFF00"/>
                </a:solidFill>
                <a:latin typeface="HG丸ｺﾞｼｯｸM-PRO" panose="020F0600000000000000" pitchFamily="50" charset="-128"/>
                <a:ea typeface="HG丸ｺﾞｼｯｸM-PRO" panose="020F0600000000000000" pitchFamily="50" charset="-128"/>
              </a:rPr>
              <a:t>２</a:t>
            </a:r>
            <a:r>
              <a:rPr lang="ja-JP" altLang="en-US" sz="2000" b="1" dirty="0" smtClean="0">
                <a:solidFill>
                  <a:srgbClr val="FFFF00"/>
                </a:solidFill>
                <a:latin typeface="HG丸ｺﾞｼｯｸM-PRO" panose="020F0600000000000000" pitchFamily="50" charset="-128"/>
                <a:ea typeface="HG丸ｺﾞｼｯｸM-PRO" panose="020F0600000000000000" pitchFamily="50" charset="-128"/>
              </a:rPr>
              <a:t>型異常</a:t>
            </a:r>
            <a:endParaRPr lang="ja-JP" altLang="en-US" sz="2000" b="1" dirty="0">
              <a:solidFill>
                <a:srgbClr val="FFFF00"/>
              </a:solidFill>
              <a:latin typeface="HG丸ｺﾞｼｯｸM-PRO" panose="020F0600000000000000" pitchFamily="50" charset="-128"/>
              <a:ea typeface="HG丸ｺﾞｼｯｸM-PRO" panose="020F0600000000000000" pitchFamily="50" charset="-128"/>
            </a:endParaRPr>
          </a:p>
        </p:txBody>
      </p:sp>
      <p:sp>
        <p:nvSpPr>
          <p:cNvPr id="9" name="正方形/長方形 1"/>
          <p:cNvSpPr>
            <a:spLocks noChangeArrowheads="1"/>
          </p:cNvSpPr>
          <p:nvPr/>
        </p:nvSpPr>
        <p:spPr bwMode="auto">
          <a:xfrm>
            <a:off x="5578122" y="4552558"/>
            <a:ext cx="3565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Clr>
                <a:srgbClr val="800080"/>
              </a:buClr>
              <a:buFont typeface="Wingdings" panose="05000000000000000000" pitchFamily="2" charset="2"/>
              <a:buNone/>
            </a:pPr>
            <a:r>
              <a:rPr lang="ja-JP" altLang="en-US" sz="2000" dirty="0" smtClean="0">
                <a:solidFill>
                  <a:srgbClr val="FFFF00"/>
                </a:solidFill>
                <a:latin typeface="HG丸ｺﾞｼｯｸM-PRO" panose="020F0600000000000000" pitchFamily="50" charset="-128"/>
                <a:ea typeface="HG丸ｺﾞｼｯｸM-PRO" panose="020F0600000000000000" pitchFamily="50" charset="-128"/>
              </a:rPr>
              <a:t>シミュレーションソフト</a:t>
            </a:r>
            <a:endParaRPr lang="en-US" altLang="ja-JP" sz="2000" dirty="0" smtClean="0">
              <a:solidFill>
                <a:srgbClr val="FFFF00"/>
              </a:solidFill>
              <a:latin typeface="HG丸ｺﾞｼｯｸM-PRO" panose="020F0600000000000000" pitchFamily="50" charset="-128"/>
              <a:ea typeface="HG丸ｺﾞｼｯｸM-PRO" panose="020F0600000000000000" pitchFamily="50" charset="-128"/>
            </a:endParaRPr>
          </a:p>
          <a:p>
            <a:pPr eaLnBrk="1" hangingPunct="1">
              <a:buClr>
                <a:srgbClr val="800080"/>
              </a:buClr>
              <a:buFont typeface="Wingdings" panose="05000000000000000000" pitchFamily="2" charset="2"/>
              <a:buNone/>
            </a:pPr>
            <a:r>
              <a:rPr lang="ja-JP" altLang="en-US" sz="2000" dirty="0" smtClean="0">
                <a:solidFill>
                  <a:srgbClr val="FFFF00"/>
                </a:solidFill>
                <a:latin typeface="HG丸ｺﾞｼｯｸM-PRO" panose="020F0600000000000000" pitchFamily="50" charset="-128"/>
                <a:ea typeface="HG丸ｺﾞｼｯｸM-PRO" panose="020F0600000000000000" pitchFamily="50" charset="-128"/>
              </a:rPr>
              <a:t>による強度</a:t>
            </a:r>
            <a:r>
              <a:rPr lang="ja-JP" altLang="en-US" sz="2000" dirty="0">
                <a:solidFill>
                  <a:srgbClr val="FFFF00"/>
                </a:solidFill>
                <a:latin typeface="HG丸ｺﾞｼｯｸM-PRO" panose="020F0600000000000000" pitchFamily="50" charset="-128"/>
                <a:ea typeface="HG丸ｺﾞｼｯｸM-PRO" panose="020F0600000000000000" pitchFamily="50" charset="-128"/>
              </a:rPr>
              <a:t>色覚異常の見え方</a:t>
            </a:r>
          </a:p>
        </p:txBody>
      </p:sp>
      <p:sp>
        <p:nvSpPr>
          <p:cNvPr id="11" name="Rectangle 2"/>
          <p:cNvSpPr txBox="1">
            <a:spLocks noChangeArrowheads="1"/>
          </p:cNvSpPr>
          <p:nvPr/>
        </p:nvSpPr>
        <p:spPr bwMode="auto">
          <a:xfrm>
            <a:off x="2267744" y="3103508"/>
            <a:ext cx="5688632" cy="61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ja-JP" altLang="en-US" b="1" kern="0" dirty="0" smtClean="0">
                <a:solidFill>
                  <a:srgbClr val="FFFF00"/>
                </a:solidFill>
                <a:latin typeface="HG丸ｺﾞｼｯｸM-PRO" panose="020F0600000000000000" pitchFamily="50" charset="-128"/>
                <a:ea typeface="HG丸ｺﾞｼｯｸM-PRO" panose="020F0600000000000000" pitchFamily="50" charset="-128"/>
                <a:cs typeface="+mj-cs"/>
              </a:rPr>
              <a:t>バラはこのように見える可能性がある</a:t>
            </a:r>
          </a:p>
        </p:txBody>
      </p:sp>
      <p:sp>
        <p:nvSpPr>
          <p:cNvPr id="2" name="正方形/長方形 1"/>
          <p:cNvSpPr/>
          <p:nvPr/>
        </p:nvSpPr>
        <p:spPr>
          <a:xfrm>
            <a:off x="781489" y="6471517"/>
            <a:ext cx="700833" cy="400110"/>
          </a:xfrm>
          <a:prstGeom prst="rect">
            <a:avLst/>
          </a:prstGeom>
        </p:spPr>
        <p:txBody>
          <a:bodyPr wrap="none">
            <a:spAutoFit/>
          </a:bodyPr>
          <a:lstStyle/>
          <a:p>
            <a:r>
              <a:rPr lang="ja-JP" altLang="en-US" sz="2000" b="1" kern="0" dirty="0">
                <a:solidFill>
                  <a:srgbClr val="FFFF00"/>
                </a:solidFill>
                <a:latin typeface="HG丸ｺﾞｼｯｸM-PRO" panose="020F0600000000000000" pitchFamily="50" charset="-128"/>
                <a:ea typeface="HG丸ｺﾞｼｯｸM-PRO" panose="020F0600000000000000" pitchFamily="50" charset="-128"/>
              </a:rPr>
              <a:t>正常</a:t>
            </a:r>
            <a:endParaRPr lang="ja-JP" altLang="en-US" sz="20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52" y="3701311"/>
            <a:ext cx="1865376" cy="27432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264" y="3688212"/>
            <a:ext cx="1438656" cy="2755392"/>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608" y="3685164"/>
            <a:ext cx="1365504" cy="2761488"/>
          </a:xfrm>
          <a:prstGeom prst="rect">
            <a:avLst/>
          </a:prstGeom>
        </p:spPr>
      </p:pic>
    </p:spTree>
    <p:extLst>
      <p:ext uri="{BB962C8B-B14F-4D97-AF65-F5344CB8AC3E}">
        <p14:creationId xmlns:p14="http://schemas.microsoft.com/office/powerpoint/2010/main" val="665290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p:nvSpPr>
        <p:spPr>
          <a:xfrm>
            <a:off x="1487212" y="-99392"/>
            <a:ext cx="7160935" cy="2062103"/>
          </a:xfrm>
          <a:prstGeom prst="rect">
            <a:avLst/>
          </a:prstGeom>
        </p:spPr>
        <p:txBody>
          <a:bodyPr wrap="none">
            <a:spAutoFit/>
          </a:bodyPr>
          <a:lstStyle/>
          <a:p>
            <a:r>
              <a:rPr lang="ja-JP" altLang="en-US"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t>１．先天色覚異常のこと</a:t>
            </a:r>
            <a:endParaRPr lang="en-US" altLang="ja-JP"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endParaRPr>
          </a:p>
          <a:p>
            <a:r>
              <a:rPr lang="ja-JP" altLang="en-US"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t>２．学校保険における色覚検査の変遷</a:t>
            </a:r>
            <a:r>
              <a:rPr lang="en-US" altLang="ja-JP" sz="3200" dirty="0" smtClean="0">
                <a:solidFill>
                  <a:srgbClr val="FFFFFF">
                    <a:lumMod val="50000"/>
                  </a:srgbClr>
                </a:solidFill>
                <a:latin typeface="HG丸ｺﾞｼｯｸM-PRO" panose="020F0600000000000000" pitchFamily="50" charset="-128"/>
                <a:ea typeface="HG丸ｺﾞｼｯｸM-PRO" panose="020F0600000000000000" pitchFamily="50" charset="-128"/>
              </a:rPr>
              <a:t/>
            </a:r>
            <a:br>
              <a:rPr lang="en-US" altLang="ja-JP" sz="3200" dirty="0" smtClean="0">
                <a:solidFill>
                  <a:srgbClr val="FFFFFF">
                    <a:lumMod val="50000"/>
                  </a:srgbClr>
                </a:solidFill>
                <a:latin typeface="HG丸ｺﾞｼｯｸM-PRO" panose="020F0600000000000000" pitchFamily="50" charset="-128"/>
                <a:ea typeface="HG丸ｺﾞｼｯｸM-PRO" panose="020F0600000000000000" pitchFamily="50" charset="-128"/>
              </a:rPr>
            </a:b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３．実際の色覚検診</a:t>
            </a:r>
            <a:endParaRPr lang="en-US" altLang="ja-JP" sz="32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t>４．愛知県眼科医会のフローチャート</a:t>
            </a:r>
            <a:endParaRPr lang="en-US" altLang="ja-JP"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0" y="0"/>
            <a:ext cx="2749471" cy="707886"/>
          </a:xfrm>
          <a:prstGeom prst="rect">
            <a:avLst/>
          </a:prstGeom>
        </p:spPr>
        <p:txBody>
          <a:bodyPr wrap="none">
            <a:spAutoFit/>
          </a:bodyPr>
          <a:lstStyle/>
          <a:p>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お話の順番</a:t>
            </a:r>
            <a:endParaRPr lang="en-US" altLang="ja-JP" sz="4000"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7" name="Text Box 6"/>
          <p:cNvSpPr txBox="1">
            <a:spLocks noChangeArrowheads="1"/>
          </p:cNvSpPr>
          <p:nvPr/>
        </p:nvSpPr>
        <p:spPr bwMode="auto">
          <a:xfrm>
            <a:off x="3570903" y="4326798"/>
            <a:ext cx="1412787" cy="40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pPr>
            <a:r>
              <a:rPr lang="ja-JP" altLang="en-US" sz="2000" b="1" dirty="0">
                <a:solidFill>
                  <a:srgbClr val="FFFFFF"/>
                </a:solidFill>
                <a:latin typeface="HG丸ｺﾞｼｯｸM-PRO" panose="020F0600000000000000" pitchFamily="50" charset="-128"/>
                <a:ea typeface="HG丸ｺﾞｼｯｸM-PRO" panose="020F0600000000000000" pitchFamily="50" charset="-128"/>
              </a:rPr>
              <a:t>１</a:t>
            </a:r>
            <a:r>
              <a:rPr lang="ja-JP" altLang="en-US" sz="2000" b="1" dirty="0" smtClean="0">
                <a:solidFill>
                  <a:srgbClr val="FFFFFF"/>
                </a:solidFill>
                <a:latin typeface="HG丸ｺﾞｼｯｸM-PRO" panose="020F0600000000000000" pitchFamily="50" charset="-128"/>
                <a:ea typeface="HG丸ｺﾞｼｯｸM-PRO" panose="020F0600000000000000" pitchFamily="50" charset="-128"/>
              </a:rPr>
              <a:t>型異常</a:t>
            </a:r>
            <a:endParaRPr lang="ja-JP" altLang="en-US" sz="2000"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8" name="Text Box 8"/>
          <p:cNvSpPr txBox="1">
            <a:spLocks noChangeArrowheads="1"/>
          </p:cNvSpPr>
          <p:nvPr/>
        </p:nvSpPr>
        <p:spPr bwMode="auto">
          <a:xfrm>
            <a:off x="3624511" y="5805264"/>
            <a:ext cx="13055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pPr>
            <a:r>
              <a:rPr lang="ja-JP" altLang="en-US" sz="2000" b="1" dirty="0">
                <a:solidFill>
                  <a:srgbClr val="FFFFFF"/>
                </a:solidFill>
                <a:latin typeface="HG丸ｺﾞｼｯｸM-PRO" panose="020F0600000000000000" pitchFamily="50" charset="-128"/>
                <a:ea typeface="HG丸ｺﾞｼｯｸM-PRO" panose="020F0600000000000000" pitchFamily="50" charset="-128"/>
              </a:rPr>
              <a:t>２</a:t>
            </a:r>
            <a:r>
              <a:rPr lang="ja-JP" altLang="en-US" sz="2000" b="1" dirty="0" smtClean="0">
                <a:solidFill>
                  <a:srgbClr val="FFFFFF"/>
                </a:solidFill>
                <a:latin typeface="HG丸ｺﾞｼｯｸM-PRO" panose="020F0600000000000000" pitchFamily="50" charset="-128"/>
                <a:ea typeface="HG丸ｺﾞｼｯｸM-PRO" panose="020F0600000000000000" pitchFamily="50" charset="-128"/>
              </a:rPr>
              <a:t>型異常</a:t>
            </a:r>
            <a:endParaRPr lang="ja-JP" altLang="en-US" sz="2000"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9" name="正方形/長方形 1"/>
          <p:cNvSpPr>
            <a:spLocks noChangeArrowheads="1"/>
          </p:cNvSpPr>
          <p:nvPr/>
        </p:nvSpPr>
        <p:spPr bwMode="auto">
          <a:xfrm>
            <a:off x="3067333" y="2858316"/>
            <a:ext cx="20875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Clr>
                <a:srgbClr val="800080"/>
              </a:buClr>
              <a:buFont typeface="Wingdings" panose="05000000000000000000" pitchFamily="2" charset="2"/>
              <a:buNone/>
            </a:pPr>
            <a:r>
              <a:rPr lang="ja-JP" altLang="en-US" sz="2000" dirty="0" smtClean="0">
                <a:solidFill>
                  <a:srgbClr val="FFFFFF"/>
                </a:solidFill>
                <a:latin typeface="HG丸ｺﾞｼｯｸM-PRO" panose="020F0600000000000000" pitchFamily="50" charset="-128"/>
                <a:ea typeface="HG丸ｺﾞｼｯｸM-PRO" panose="020F0600000000000000" pitchFamily="50" charset="-128"/>
              </a:rPr>
              <a:t>シミュレーションソフト</a:t>
            </a:r>
            <a:endParaRPr lang="en-US" altLang="ja-JP" sz="2000" dirty="0" smtClean="0">
              <a:solidFill>
                <a:srgbClr val="FFFFFF"/>
              </a:solidFill>
              <a:latin typeface="HG丸ｺﾞｼｯｸM-PRO" panose="020F0600000000000000" pitchFamily="50" charset="-128"/>
              <a:ea typeface="HG丸ｺﾞｼｯｸM-PRO" panose="020F0600000000000000" pitchFamily="50" charset="-128"/>
            </a:endParaRPr>
          </a:p>
          <a:p>
            <a:pPr eaLnBrk="1" hangingPunct="1">
              <a:buClr>
                <a:srgbClr val="800080"/>
              </a:buClr>
              <a:buFont typeface="Wingdings" panose="05000000000000000000" pitchFamily="2" charset="2"/>
              <a:buNone/>
            </a:pPr>
            <a:r>
              <a:rPr lang="ja-JP" altLang="en-US" sz="2000" dirty="0" smtClean="0">
                <a:solidFill>
                  <a:srgbClr val="FFFFFF"/>
                </a:solidFill>
                <a:latin typeface="HG丸ｺﾞｼｯｸM-PRO" panose="020F0600000000000000" pitchFamily="50" charset="-128"/>
                <a:ea typeface="HG丸ｺﾞｼｯｸM-PRO" panose="020F0600000000000000" pitchFamily="50" charset="-128"/>
              </a:rPr>
              <a:t>による色覚</a:t>
            </a:r>
            <a:r>
              <a:rPr lang="ja-JP" altLang="en-US" sz="2000" dirty="0">
                <a:solidFill>
                  <a:srgbClr val="FFFFFF"/>
                </a:solidFill>
                <a:latin typeface="HG丸ｺﾞｼｯｸM-PRO" panose="020F0600000000000000" pitchFamily="50" charset="-128"/>
                <a:ea typeface="HG丸ｺﾞｼｯｸM-PRO" panose="020F0600000000000000" pitchFamily="50" charset="-128"/>
              </a:rPr>
              <a:t>異常の見え方</a:t>
            </a:r>
          </a:p>
        </p:txBody>
      </p:sp>
      <p:sp>
        <p:nvSpPr>
          <p:cNvPr id="18" name="Rectangle 2"/>
          <p:cNvSpPr txBox="1">
            <a:spLocks noChangeArrowheads="1"/>
          </p:cNvSpPr>
          <p:nvPr/>
        </p:nvSpPr>
        <p:spPr bwMode="auto">
          <a:xfrm>
            <a:off x="3510048" y="1952126"/>
            <a:ext cx="1332794" cy="54422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fontAlgn="auto">
              <a:spcAft>
                <a:spcPts val="0"/>
              </a:spcAft>
              <a:defRPr/>
            </a:pPr>
            <a:r>
              <a:rPr lang="ja-JP" altLang="en-US" sz="2800" kern="0" dirty="0">
                <a:solidFill>
                  <a:srgbClr val="FFFF00"/>
                </a:solidFill>
                <a:latin typeface="HG丸ｺﾞｼｯｸM-PRO" panose="020F0600000000000000" pitchFamily="50" charset="-128"/>
                <a:ea typeface="HG丸ｺﾞｼｯｸM-PRO" panose="020F0600000000000000" pitchFamily="50" charset="-128"/>
                <a:cs typeface="+mj-cs"/>
              </a:rPr>
              <a:t>信号機</a:t>
            </a:r>
            <a:endParaRPr lang="ja-JP" altLang="en-US" sz="2800" b="1" kern="0" dirty="0" smtClean="0">
              <a:solidFill>
                <a:srgbClr val="FFFF00"/>
              </a:solidFill>
              <a:latin typeface="HG丸ｺﾞｼｯｸM-PRO" panose="020F0600000000000000" pitchFamily="50" charset="-128"/>
              <a:ea typeface="HG丸ｺﾞｼｯｸM-PRO" panose="020F0600000000000000" pitchFamily="50" charset="-128"/>
              <a:cs typeface="+mj-cs"/>
            </a:endParaRPr>
          </a:p>
        </p:txBody>
      </p:sp>
      <p:sp>
        <p:nvSpPr>
          <p:cNvPr id="20" name="Text Box 6"/>
          <p:cNvSpPr txBox="1">
            <a:spLocks noChangeArrowheads="1"/>
          </p:cNvSpPr>
          <p:nvPr/>
        </p:nvSpPr>
        <p:spPr bwMode="auto">
          <a:xfrm>
            <a:off x="3741129" y="2496353"/>
            <a:ext cx="870632" cy="40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pPr>
            <a:r>
              <a:rPr lang="ja-JP" altLang="en-US" sz="2000" b="1" dirty="0">
                <a:solidFill>
                  <a:srgbClr val="FFFFFF"/>
                </a:solidFill>
                <a:latin typeface="HG丸ｺﾞｼｯｸM-PRO" panose="020F0600000000000000" pitchFamily="50" charset="-128"/>
                <a:ea typeface="HG丸ｺﾞｼｯｸM-PRO" panose="020F0600000000000000" pitchFamily="50" charset="-128"/>
              </a:rPr>
              <a:t>正常</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700808"/>
            <a:ext cx="2901696" cy="5157216"/>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1752675"/>
            <a:ext cx="2816352" cy="4992624"/>
          </a:xfrm>
          <a:prstGeom prst="rect">
            <a:avLst/>
          </a:prstGeom>
        </p:spPr>
      </p:pic>
    </p:spTree>
    <p:extLst>
      <p:ext uri="{BB962C8B-B14F-4D97-AF65-F5344CB8AC3E}">
        <p14:creationId xmlns:p14="http://schemas.microsoft.com/office/powerpoint/2010/main" val="851460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736" y="987552"/>
            <a:ext cx="4398264" cy="5870448"/>
          </a:xfrm>
          <a:prstGeom prst="rect">
            <a:avLst/>
          </a:prstGeom>
        </p:spPr>
      </p:pic>
      <p:sp>
        <p:nvSpPr>
          <p:cNvPr id="9" name="正方形/長方形 8"/>
          <p:cNvSpPr/>
          <p:nvPr/>
        </p:nvSpPr>
        <p:spPr>
          <a:xfrm>
            <a:off x="307679" y="133808"/>
            <a:ext cx="7121821" cy="1200329"/>
          </a:xfrm>
          <a:prstGeom prst="rect">
            <a:avLst/>
          </a:prstGeom>
        </p:spPr>
        <p:txBody>
          <a:bodyPr wrap="none">
            <a:spAutoFit/>
          </a:bodyPr>
          <a:lstStyle/>
          <a:p>
            <a:pPr marL="2540">
              <a:spcBef>
                <a:spcPts val="390"/>
              </a:spcBef>
            </a:pPr>
            <a:r>
              <a:rPr lang="ja-JP" altLang="en-US" sz="3600" spc="5" dirty="0" smtClean="0">
                <a:solidFill>
                  <a:srgbClr val="FFFFFF"/>
                </a:solidFill>
                <a:latin typeface="HG丸ｺﾞｼｯｸM-PRO" panose="020F0600000000000000" pitchFamily="50" charset="-128"/>
                <a:ea typeface="HG丸ｺﾞｼｯｸM-PRO" panose="020F0600000000000000" pitchFamily="50" charset="-128"/>
                <a:cs typeface="MS UI Gothic"/>
              </a:rPr>
              <a:t>児童生徒等の健康診断マニュアル</a:t>
            </a:r>
            <a:r>
              <a:rPr lang="en-US" altLang="ja-JP" sz="3600" spc="5" dirty="0" smtClean="0">
                <a:solidFill>
                  <a:srgbClr val="FFFFFF"/>
                </a:solidFill>
                <a:latin typeface="HG丸ｺﾞｼｯｸM-PRO" panose="020F0600000000000000" pitchFamily="50" charset="-128"/>
                <a:ea typeface="HG丸ｺﾞｼｯｸM-PRO" panose="020F0600000000000000" pitchFamily="50" charset="-128"/>
                <a:cs typeface="MS UI Gothic"/>
              </a:rPr>
              <a:t/>
            </a:r>
            <a:br>
              <a:rPr lang="en-US" altLang="ja-JP" sz="3600" spc="5" dirty="0" smtClean="0">
                <a:solidFill>
                  <a:srgbClr val="FFFFFF"/>
                </a:solidFill>
                <a:latin typeface="HG丸ｺﾞｼｯｸM-PRO" panose="020F0600000000000000" pitchFamily="50" charset="-128"/>
                <a:ea typeface="HG丸ｺﾞｼｯｸM-PRO" panose="020F0600000000000000" pitchFamily="50" charset="-128"/>
                <a:cs typeface="MS UI Gothic"/>
              </a:rPr>
            </a:br>
            <a:r>
              <a:rPr lang="ja-JP" altLang="en-US" sz="3600" spc="5" dirty="0" smtClean="0">
                <a:solidFill>
                  <a:srgbClr val="FFFFFF"/>
                </a:solidFill>
                <a:latin typeface="HG丸ｺﾞｼｯｸM-PRO" panose="020F0600000000000000" pitchFamily="50" charset="-128"/>
                <a:ea typeface="HG丸ｺﾞｼｯｸM-PRO" panose="020F0600000000000000" pitchFamily="50" charset="-128"/>
                <a:cs typeface="MS UI Gothic"/>
              </a:rPr>
              <a:t>（</a:t>
            </a:r>
            <a:r>
              <a:rPr lang="en-US" altLang="ja-JP" sz="3600" spc="5" dirty="0" smtClean="0">
                <a:solidFill>
                  <a:srgbClr val="FFFFFF"/>
                </a:solidFill>
                <a:latin typeface="HG丸ｺﾞｼｯｸM-PRO" panose="020F0600000000000000" pitchFamily="50" charset="-128"/>
                <a:ea typeface="HG丸ｺﾞｼｯｸM-PRO" panose="020F0600000000000000" pitchFamily="50" charset="-128"/>
                <a:cs typeface="MS UI Gothic"/>
              </a:rPr>
              <a:t>2015</a:t>
            </a:r>
            <a:r>
              <a:rPr lang="ja-JP" altLang="en-US" sz="3600" spc="5" dirty="0" smtClean="0">
                <a:solidFill>
                  <a:srgbClr val="FFFFFF"/>
                </a:solidFill>
                <a:latin typeface="HG丸ｺﾞｼｯｸM-PRO" panose="020F0600000000000000" pitchFamily="50" charset="-128"/>
                <a:ea typeface="HG丸ｺﾞｼｯｸM-PRO" panose="020F0600000000000000" pitchFamily="50" charset="-128"/>
                <a:cs typeface="MS UI Gothic"/>
              </a:rPr>
              <a:t>年</a:t>
            </a:r>
            <a:r>
              <a:rPr lang="en-US" altLang="ja-JP" sz="3600" spc="5" dirty="0" smtClean="0">
                <a:solidFill>
                  <a:srgbClr val="FFFFFF"/>
                </a:solidFill>
                <a:latin typeface="HG丸ｺﾞｼｯｸM-PRO" panose="020F0600000000000000" pitchFamily="50" charset="-128"/>
                <a:ea typeface="HG丸ｺﾞｼｯｸM-PRO" panose="020F0600000000000000" pitchFamily="50" charset="-128"/>
                <a:cs typeface="MS UI Gothic"/>
              </a:rPr>
              <a:t>8</a:t>
            </a:r>
            <a:r>
              <a:rPr lang="ja-JP" altLang="en-US" sz="3600" spc="5" dirty="0" smtClean="0">
                <a:solidFill>
                  <a:srgbClr val="FFFFFF"/>
                </a:solidFill>
                <a:latin typeface="HG丸ｺﾞｼｯｸM-PRO" panose="020F0600000000000000" pitchFamily="50" charset="-128"/>
                <a:ea typeface="HG丸ｺﾞｼｯｸM-PRO" panose="020F0600000000000000" pitchFamily="50" charset="-128"/>
                <a:cs typeface="MS UI Gothic"/>
              </a:rPr>
              <a:t>月発行）</a:t>
            </a:r>
            <a:endParaRPr lang="ja-JP" altLang="en-US" sz="3600" dirty="0">
              <a:solidFill>
                <a:srgbClr val="FFFFFF"/>
              </a:solidFill>
              <a:latin typeface="HG丸ｺﾞｼｯｸM-PRO" panose="020F0600000000000000" pitchFamily="50" charset="-128"/>
              <a:ea typeface="HG丸ｺﾞｼｯｸM-PRO" panose="020F0600000000000000" pitchFamily="50" charset="-128"/>
              <a:cs typeface="MS UI Gothic"/>
            </a:endParaRPr>
          </a:p>
        </p:txBody>
      </p:sp>
      <p:sp>
        <p:nvSpPr>
          <p:cNvPr id="10" name="正方形/長方形 9"/>
          <p:cNvSpPr/>
          <p:nvPr/>
        </p:nvSpPr>
        <p:spPr>
          <a:xfrm>
            <a:off x="709950" y="2281339"/>
            <a:ext cx="3035206" cy="1815882"/>
          </a:xfrm>
          <a:prstGeom prst="rect">
            <a:avLst/>
          </a:prstGeom>
        </p:spPr>
        <p:txBody>
          <a:bodyPr wrap="square">
            <a:spAutoFit/>
          </a:bodyPr>
          <a:lstStyle/>
          <a:p>
            <a:r>
              <a:rPr lang="ja-JP" altLang="en-US" sz="2800" spc="15" dirty="0" smtClean="0">
                <a:solidFill>
                  <a:srgbClr val="FFFFFF"/>
                </a:solidFill>
                <a:latin typeface="HG丸ｺﾞｼｯｸM-PRO" panose="020F0600000000000000" pitchFamily="50" charset="-128"/>
                <a:ea typeface="HG丸ｺﾞｼｯｸM-PRO" panose="020F0600000000000000" pitchFamily="50" charset="-128"/>
              </a:rPr>
              <a:t>・全国小中学校、高校に配布</a:t>
            </a:r>
            <a:endParaRPr lang="en-US" altLang="ja-JP" sz="2800" spc="15"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2800" spc="15" dirty="0" smtClean="0">
                <a:solidFill>
                  <a:srgbClr val="FFFFFF"/>
                </a:solidFill>
                <a:latin typeface="HG丸ｺﾞｼｯｸM-PRO" panose="020F0600000000000000" pitchFamily="50" charset="-128"/>
                <a:ea typeface="HG丸ｺﾞｼｯｸM-PRO" panose="020F0600000000000000" pitchFamily="50" charset="-128"/>
              </a:rPr>
              <a:t>・色覚検査は、</a:t>
            </a:r>
            <a:r>
              <a:rPr lang="en-US" altLang="ja-JP" sz="2800" spc="15" dirty="0" smtClean="0">
                <a:solidFill>
                  <a:srgbClr val="FFFFFF"/>
                </a:solidFill>
                <a:latin typeface="HG丸ｺﾞｼｯｸM-PRO" panose="020F0600000000000000" pitchFamily="50" charset="-128"/>
                <a:ea typeface="HG丸ｺﾞｼｯｸM-PRO" panose="020F0600000000000000" pitchFamily="50" charset="-128"/>
              </a:rPr>
              <a:t>p.57</a:t>
            </a:r>
            <a:r>
              <a:rPr lang="ja-JP" altLang="en-US" sz="2800" spc="15" dirty="0" smtClean="0">
                <a:solidFill>
                  <a:srgbClr val="FFFFFF"/>
                </a:solidFill>
                <a:latin typeface="HG丸ｺﾞｼｯｸM-PRO" panose="020F0600000000000000" pitchFamily="50" charset="-128"/>
                <a:ea typeface="HG丸ｺﾞｼｯｸM-PRO" panose="020F0600000000000000" pitchFamily="50" charset="-128"/>
              </a:rPr>
              <a:t>～</a:t>
            </a:r>
            <a:r>
              <a:rPr lang="en-US" altLang="ja-JP" sz="2800" spc="15" dirty="0" smtClean="0">
                <a:solidFill>
                  <a:srgbClr val="FFFFFF"/>
                </a:solidFill>
                <a:latin typeface="HG丸ｺﾞｼｯｸM-PRO" panose="020F0600000000000000" pitchFamily="50" charset="-128"/>
                <a:ea typeface="HG丸ｺﾞｼｯｸM-PRO" panose="020F0600000000000000" pitchFamily="50" charset="-128"/>
              </a:rPr>
              <a:t>60</a:t>
            </a:r>
            <a:r>
              <a:rPr lang="ja-JP" altLang="en-US" sz="2800" spc="15" dirty="0" smtClean="0">
                <a:solidFill>
                  <a:srgbClr val="FFFFFF"/>
                </a:solidFill>
                <a:latin typeface="HG丸ｺﾞｼｯｸM-PRO" panose="020F0600000000000000" pitchFamily="50" charset="-128"/>
                <a:ea typeface="HG丸ｺﾞｼｯｸM-PRO" panose="020F0600000000000000" pitchFamily="50" charset="-128"/>
              </a:rPr>
              <a:t>に記載</a:t>
            </a:r>
            <a:endParaRPr lang="ja-JP" altLang="en-US" sz="28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709950" y="4293096"/>
            <a:ext cx="2966878" cy="830997"/>
          </a:xfrm>
          <a:prstGeom prst="rect">
            <a:avLst/>
          </a:prstGeom>
        </p:spPr>
        <p:txBody>
          <a:bodyPr wrap="square">
            <a:spAutoFit/>
          </a:bodyPr>
          <a:lstStyle/>
          <a:p>
            <a:r>
              <a:rPr lang="ja-JP" altLang="en-US" spc="15" dirty="0" smtClean="0">
                <a:solidFill>
                  <a:srgbClr val="FFFFFF"/>
                </a:solidFill>
                <a:latin typeface="HG丸ｺﾞｼｯｸM-PRO" panose="020F0600000000000000" pitchFamily="50" charset="-128"/>
                <a:ea typeface="HG丸ｺﾞｼｯｸM-PRO" panose="020F0600000000000000" pitchFamily="50" charset="-128"/>
              </a:rPr>
              <a:t>日本学校保健会から購入できる</a:t>
            </a:r>
            <a:endParaRPr lang="ja-JP" altLang="en-US" dirty="0"/>
          </a:p>
        </p:txBody>
      </p:sp>
    </p:spTree>
    <p:extLst>
      <p:ext uri="{BB962C8B-B14F-4D97-AF65-F5344CB8AC3E}">
        <p14:creationId xmlns:p14="http://schemas.microsoft.com/office/powerpoint/2010/main" val="667395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正方形/長方形 2"/>
          <p:cNvSpPr/>
          <p:nvPr/>
        </p:nvSpPr>
        <p:spPr>
          <a:xfrm>
            <a:off x="0" y="0"/>
            <a:ext cx="9144000" cy="6494085"/>
          </a:xfrm>
          <a:prstGeom prst="rect">
            <a:avLst/>
          </a:prstGeom>
        </p:spPr>
        <p:txBody>
          <a:bodyPr wrap="square">
            <a:spAutoFit/>
          </a:bodyPr>
          <a:lstStyle/>
          <a:p>
            <a:r>
              <a:rPr lang="ja-JP" altLang="ja-JP" sz="3200" dirty="0" smtClean="0">
                <a:solidFill>
                  <a:srgbClr val="FFFF00"/>
                </a:solidFill>
                <a:latin typeface="HG丸ｺﾞｼｯｸM-PRO" panose="020F0600000000000000" pitchFamily="50" charset="-128"/>
                <a:ea typeface="HG丸ｺﾞｼｯｸM-PRO" panose="020F0600000000000000" pitchFamily="50" charset="-128"/>
              </a:rPr>
              <a:t>検査の意義</a:t>
            </a:r>
          </a:p>
          <a:p>
            <a:r>
              <a:rPr lang="ja-JP" altLang="ja-JP" sz="3200" dirty="0" smtClean="0">
                <a:solidFill>
                  <a:srgbClr val="FFFFFF"/>
                </a:solidFill>
                <a:latin typeface="HG丸ｺﾞｼｯｸM-PRO" panose="020F0600000000000000" pitchFamily="50" charset="-128"/>
                <a:ea typeface="HG丸ｺﾞｼｯｸM-PRO" panose="020F0600000000000000" pitchFamily="50" charset="-128"/>
              </a:rPr>
              <a:t>　色覚の検査は定期健康診断の項目に含まれていないが、児童生徒等が</a:t>
            </a:r>
            <a:r>
              <a:rPr lang="ja-JP" altLang="ja-JP" sz="3200" u="sng" dirty="0" smtClean="0">
                <a:solidFill>
                  <a:srgbClr val="FFFFFF"/>
                </a:solidFill>
                <a:latin typeface="HG丸ｺﾞｼｯｸM-PRO" panose="020F0600000000000000" pitchFamily="50" charset="-128"/>
                <a:ea typeface="HG丸ｺﾞｼｯｸM-PRO" panose="020F0600000000000000" pitchFamily="50" charset="-128"/>
              </a:rPr>
              <a:t>自身の色覚の特性を知らないまま進学・就職等で不利益を受けることがないように</a:t>
            </a:r>
            <a:r>
              <a:rPr lang="ja-JP" altLang="ja-JP" sz="3200" dirty="0" smtClean="0">
                <a:solidFill>
                  <a:srgbClr val="FFFFFF"/>
                </a:solidFill>
                <a:latin typeface="HG丸ｺﾞｼｯｸM-PRO" panose="020F0600000000000000" pitchFamily="50" charset="-128"/>
                <a:ea typeface="HG丸ｺﾞｼｯｸM-PRO" panose="020F0600000000000000" pitchFamily="50" charset="-128"/>
              </a:rPr>
              <a:t>、学校医による健康相談等において、必要に応じ個別に検査を行う。</a:t>
            </a:r>
          </a:p>
          <a:p>
            <a:r>
              <a:rPr lang="en-US" altLang="ja-JP" sz="3200" dirty="0" smtClean="0">
                <a:solidFill>
                  <a:srgbClr val="FFFFFF"/>
                </a:solidFill>
                <a:latin typeface="HG丸ｺﾞｼｯｸM-PRO" panose="020F0600000000000000" pitchFamily="50" charset="-128"/>
                <a:ea typeface="HG丸ｺﾞｼｯｸM-PRO" panose="020F0600000000000000" pitchFamily="50" charset="-128"/>
              </a:rPr>
              <a:t> </a:t>
            </a:r>
            <a:endParaRPr lang="ja-JP" altLang="ja-JP" sz="32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ja-JP" sz="3200" dirty="0" smtClean="0">
                <a:solidFill>
                  <a:srgbClr val="FFFF00"/>
                </a:solidFill>
                <a:latin typeface="HG丸ｺﾞｼｯｸM-PRO" panose="020F0600000000000000" pitchFamily="50" charset="-128"/>
                <a:ea typeface="HG丸ｺﾞｼｯｸM-PRO" panose="020F0600000000000000" pitchFamily="50" charset="-128"/>
              </a:rPr>
              <a:t>検査の実際</a:t>
            </a: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　</a:t>
            </a:r>
            <a:r>
              <a:rPr lang="ja-JP" altLang="ja-JP" sz="3200" u="sng" dirty="0" smtClean="0">
                <a:solidFill>
                  <a:srgbClr val="FFFFFF"/>
                </a:solidFill>
                <a:latin typeface="HG丸ｺﾞｼｯｸM-PRO" panose="020F0600000000000000" pitchFamily="50" charset="-128"/>
                <a:ea typeface="HG丸ｺﾞｼｯｸM-PRO" panose="020F0600000000000000" pitchFamily="50" charset="-128"/>
              </a:rPr>
              <a:t>学校での色覚の検査の実施には、児童生徒等や保護者の事前の同意が求められる。</a:t>
            </a:r>
            <a:r>
              <a:rPr lang="ja-JP" altLang="ja-JP" sz="3200" dirty="0" smtClean="0">
                <a:solidFill>
                  <a:srgbClr val="FFFFFF"/>
                </a:solidFill>
                <a:latin typeface="HG丸ｺﾞｼｯｸM-PRO" panose="020F0600000000000000" pitchFamily="50" charset="-128"/>
                <a:ea typeface="HG丸ｺﾞｼｯｸM-PRO" panose="020F0600000000000000" pitchFamily="50" charset="-128"/>
              </a:rPr>
              <a:t>その際、保護者に対して色覚の検査の意義について説明した上で、学校医と相談し、</a:t>
            </a:r>
            <a:r>
              <a:rPr lang="ja-JP" altLang="ja-JP" sz="3200" u="sng" dirty="0" smtClean="0">
                <a:solidFill>
                  <a:srgbClr val="FFFFFF"/>
                </a:solidFill>
                <a:latin typeface="HG丸ｺﾞｼｯｸM-PRO" panose="020F0600000000000000" pitchFamily="50" charset="-128"/>
                <a:ea typeface="HG丸ｺﾞｼｯｸM-PRO" panose="020F0600000000000000" pitchFamily="50" charset="-128"/>
              </a:rPr>
              <a:t>希望者を対象とした色覚の検査を行う。</a:t>
            </a:r>
            <a:r>
              <a:rPr lang="en-US" altLang="ja-JP" sz="3200" u="sng" dirty="0" smtClean="0">
                <a:solidFill>
                  <a:srgbClr val="FFFFFF"/>
                </a:solidFill>
                <a:latin typeface="HG丸ｺﾞｼｯｸM-PRO" panose="020F0600000000000000" pitchFamily="50" charset="-128"/>
                <a:ea typeface="HG丸ｺﾞｼｯｸM-PRO" panose="020F0600000000000000" pitchFamily="50" charset="-128"/>
              </a:rPr>
              <a:t>(</a:t>
            </a:r>
            <a:r>
              <a:rPr lang="ja-JP" altLang="ja-JP" sz="3200" u="sng" dirty="0" smtClean="0">
                <a:solidFill>
                  <a:srgbClr val="FFFFFF"/>
                </a:solidFill>
                <a:latin typeface="HG丸ｺﾞｼｯｸM-PRO" panose="020F0600000000000000" pitchFamily="50" charset="-128"/>
                <a:ea typeface="HG丸ｺﾞｼｯｸM-PRO" panose="020F0600000000000000" pitchFamily="50" charset="-128"/>
              </a:rPr>
              <a:t>色覚検査申込書</a:t>
            </a:r>
            <a:r>
              <a:rPr lang="ja-JP" altLang="en-US" sz="3200" u="sng" dirty="0" smtClean="0">
                <a:solidFill>
                  <a:srgbClr val="FFFFFF"/>
                </a:solidFill>
                <a:latin typeface="HG丸ｺﾞｼｯｸM-PRO" panose="020F0600000000000000" pitchFamily="50" charset="-128"/>
                <a:ea typeface="HG丸ｺﾞｼｯｸM-PRO" panose="020F0600000000000000" pitchFamily="50" charset="-128"/>
              </a:rPr>
              <a:t>書式参考</a:t>
            </a:r>
            <a:r>
              <a:rPr lang="en-US" altLang="ja-JP" sz="3200" u="sng"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200" u="sng" dirty="0" smtClean="0">
                <a:solidFill>
                  <a:srgbClr val="FFFF00"/>
                </a:solidFill>
                <a:latin typeface="HG丸ｺﾞｼｯｸM-PRO" panose="020F0600000000000000" pitchFamily="50" charset="-128"/>
                <a:ea typeface="HG丸ｺﾞｼｯｸM-PRO" panose="020F0600000000000000" pitchFamily="50" charset="-128"/>
              </a:rPr>
              <a:t>→後で</a:t>
            </a:r>
            <a:endParaRPr lang="ja-JP" altLang="ja-JP" sz="3200" u="sng" dirty="0" smtClean="0">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39268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正方形/長方形 2"/>
          <p:cNvSpPr/>
          <p:nvPr/>
        </p:nvSpPr>
        <p:spPr>
          <a:xfrm>
            <a:off x="0" y="0"/>
            <a:ext cx="9144000" cy="6801862"/>
          </a:xfrm>
          <a:prstGeom prst="rect">
            <a:avLst/>
          </a:prstGeom>
        </p:spPr>
        <p:txBody>
          <a:bodyPr wrap="square">
            <a:spAutoFit/>
          </a:bodyPr>
          <a:lstStyle/>
          <a:p>
            <a:r>
              <a:rPr lang="ja-JP" altLang="en-US" sz="4000" dirty="0" smtClean="0">
                <a:solidFill>
                  <a:srgbClr val="FFFF00"/>
                </a:solidFill>
                <a:latin typeface="HG丸ｺﾞｼｯｸM-PRO" panose="020F0600000000000000" pitchFamily="50" charset="-128"/>
                <a:ea typeface="HG丸ｺﾞｼｯｸM-PRO" panose="020F0600000000000000" pitchFamily="50" charset="-128"/>
              </a:rPr>
              <a:t>準備</a:t>
            </a:r>
            <a:endParaRPr lang="en-US" altLang="ja-JP" sz="4000" dirty="0" smtClean="0">
              <a:solidFill>
                <a:srgbClr val="FFFF00"/>
              </a:solidFill>
              <a:latin typeface="HG丸ｺﾞｼｯｸM-PRO" panose="020F0600000000000000" pitchFamily="50" charset="-128"/>
              <a:ea typeface="HG丸ｺﾞｼｯｸM-PRO" panose="020F0600000000000000" pitchFamily="50" charset="-128"/>
            </a:endParaRPr>
          </a:p>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検査室</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a:t>
            </a:r>
          </a:p>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　検査者や被検査の姿や声が</a:t>
            </a:r>
            <a:r>
              <a:rPr lang="ja-JP" altLang="en-US" sz="3600" u="sng" dirty="0" smtClean="0">
                <a:solidFill>
                  <a:srgbClr val="FFFFFF"/>
                </a:solidFill>
                <a:latin typeface="HG丸ｺﾞｼｯｸM-PRO" panose="020F0600000000000000" pitchFamily="50" charset="-128"/>
                <a:ea typeface="HG丸ｺﾞｼｯｸM-PRO" panose="020F0600000000000000" pitchFamily="50" charset="-128"/>
              </a:rPr>
              <a:t>ほかの児童生徒等に見えたり、聞こえたりしない</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場所を選ぶ。</a:t>
            </a:r>
            <a:endParaRPr lang="en-US" altLang="ja-JP" sz="3600" dirty="0" smtClean="0">
              <a:solidFill>
                <a:srgbClr val="FFFFFF"/>
              </a:solidFill>
              <a:latin typeface="HG丸ｺﾞｼｯｸM-PRO" panose="020F0600000000000000" pitchFamily="50" charset="-128"/>
              <a:ea typeface="HG丸ｺﾞｼｯｸM-PRO" panose="020F0600000000000000" pitchFamily="50" charset="-128"/>
            </a:endParaRPr>
          </a:p>
          <a:p>
            <a:endParaRPr lang="ja-JP" altLang="en-US" sz="36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＊部屋の確保が困難な場合は、カーテンやついたて等で囲むなどして</a:t>
            </a:r>
            <a:r>
              <a:rPr lang="ja-JP" altLang="en-US" sz="3600" u="sng" dirty="0" smtClean="0">
                <a:solidFill>
                  <a:srgbClr val="FFFFFF"/>
                </a:solidFill>
                <a:latin typeface="HG丸ｺﾞｼｯｸM-PRO" panose="020F0600000000000000" pitchFamily="50" charset="-128"/>
                <a:ea typeface="HG丸ｺﾞｼｯｸM-PRO" panose="020F0600000000000000" pitchFamily="50" charset="-128"/>
              </a:rPr>
              <a:t>プライバシーの保護に十分配慮</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する。</a:t>
            </a:r>
            <a:endParaRPr lang="en-US" altLang="ja-JP" sz="3600" dirty="0" smtClean="0">
              <a:solidFill>
                <a:srgbClr val="FFFFFF"/>
              </a:solidFill>
              <a:latin typeface="HG丸ｺﾞｼｯｸM-PRO" panose="020F0600000000000000" pitchFamily="50" charset="-128"/>
              <a:ea typeface="HG丸ｺﾞｼｯｸM-PRO" panose="020F0600000000000000" pitchFamily="50" charset="-128"/>
            </a:endParaRPr>
          </a:p>
          <a:p>
            <a:endParaRPr lang="ja-JP" altLang="en-US" sz="36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＊着色した壁やカーテンは検査に影響があるので避ける。</a:t>
            </a:r>
            <a:endParaRPr lang="ja-JP" altLang="en-US" sz="3600"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55520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正方形/長方形 2"/>
          <p:cNvSpPr/>
          <p:nvPr/>
        </p:nvSpPr>
        <p:spPr>
          <a:xfrm>
            <a:off x="0" y="0"/>
            <a:ext cx="9144000" cy="6186309"/>
          </a:xfrm>
          <a:prstGeom prst="rect">
            <a:avLst/>
          </a:prstGeom>
        </p:spPr>
        <p:txBody>
          <a:bodyPr wrap="square">
            <a:spAutoFit/>
          </a:bodyPr>
          <a:lstStyle/>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照明：　</a:t>
            </a:r>
            <a:r>
              <a:rPr lang="ja-JP" altLang="en-US" sz="3600" u="sng" dirty="0" smtClean="0">
                <a:solidFill>
                  <a:srgbClr val="FFFFFF"/>
                </a:solidFill>
                <a:latin typeface="HG丸ｺﾞｼｯｸM-PRO" panose="020F0600000000000000" pitchFamily="50" charset="-128"/>
                <a:ea typeface="HG丸ｺﾞｼｯｸM-PRO" panose="020F0600000000000000" pitchFamily="50" charset="-128"/>
              </a:rPr>
              <a:t>十分な明るさがある自然光の下で行う。</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ただし、直射日光は避け、北側の窓からの採光で、午前</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10</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時から午後</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3</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時の間が最もよいとされている。</a:t>
            </a:r>
          </a:p>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*自然光で十分な照度が得られない場合は昼光色の蛍光灯を使用する。</a:t>
            </a:r>
          </a:p>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 </a:t>
            </a:r>
          </a:p>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検査表</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sz="3600" u="sng" dirty="0" smtClean="0">
                <a:solidFill>
                  <a:srgbClr val="FFFFFF"/>
                </a:solidFill>
                <a:latin typeface="HG丸ｺﾞｼｯｸM-PRO" panose="020F0600000000000000" pitchFamily="50" charset="-128"/>
                <a:ea typeface="HG丸ｺﾞｼｯｸM-PRO" panose="020F0600000000000000" pitchFamily="50" charset="-128"/>
              </a:rPr>
              <a:t>医学的に認められている色覚検査表</a:t>
            </a:r>
            <a:r>
              <a:rPr lang="en-US" altLang="ja-JP" sz="3600" u="sng"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600" u="sng" dirty="0" smtClean="0">
                <a:solidFill>
                  <a:srgbClr val="FFFFFF"/>
                </a:solidFill>
                <a:latin typeface="HG丸ｺﾞｼｯｸM-PRO" panose="020F0600000000000000" pitchFamily="50" charset="-128"/>
                <a:ea typeface="HG丸ｺﾞｼｯｸM-PRO" panose="020F0600000000000000" pitchFamily="50" charset="-128"/>
              </a:rPr>
              <a:t>以下検査表</a:t>
            </a:r>
            <a:r>
              <a:rPr lang="en-US" altLang="ja-JP" sz="3600" u="sng"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600" u="sng" dirty="0" smtClean="0">
                <a:solidFill>
                  <a:srgbClr val="FFFFFF"/>
                </a:solidFill>
                <a:latin typeface="HG丸ｺﾞｼｯｸM-PRO" panose="020F0600000000000000" pitchFamily="50" charset="-128"/>
                <a:ea typeface="HG丸ｺﾞｼｯｸM-PRO" panose="020F0600000000000000" pitchFamily="50" charset="-128"/>
              </a:rPr>
              <a:t>を使用する。</a:t>
            </a:r>
            <a:r>
              <a:rPr lang="en-US" altLang="ja-JP" sz="3600" u="sng"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600" u="sng" dirty="0" smtClean="0">
                <a:solidFill>
                  <a:srgbClr val="FFFFFF"/>
                </a:solidFill>
                <a:latin typeface="HG丸ｺﾞｼｯｸM-PRO" panose="020F0600000000000000" pitchFamily="50" charset="-128"/>
                <a:ea typeface="HG丸ｺﾞｼｯｸM-PRO" panose="020F0600000000000000" pitchFamily="50" charset="-128"/>
              </a:rPr>
              <a:t>石原表をさす</a:t>
            </a:r>
            <a:r>
              <a:rPr lang="en-US" altLang="ja-JP" sz="3600" u="sng" dirty="0" smtClean="0">
                <a:solidFill>
                  <a:srgbClr val="FFFFFF"/>
                </a:solidFill>
                <a:latin typeface="HG丸ｺﾞｼｯｸM-PRO" panose="020F0600000000000000" pitchFamily="50" charset="-128"/>
                <a:ea typeface="HG丸ｺﾞｼｯｸM-PRO" panose="020F0600000000000000" pitchFamily="50" charset="-128"/>
              </a:rPr>
              <a:t>)</a:t>
            </a:r>
            <a:endParaRPr lang="ja-JP" altLang="en-US" sz="3600" u="sng"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検査台</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sz="3600" u="sng" dirty="0" smtClean="0">
                <a:solidFill>
                  <a:srgbClr val="FFFFFF"/>
                </a:solidFill>
                <a:latin typeface="HG丸ｺﾞｼｯｸM-PRO" panose="020F0600000000000000" pitchFamily="50" charset="-128"/>
                <a:ea typeface="HG丸ｺﾞｼｯｸM-PRO" panose="020F0600000000000000" pitchFamily="50" charset="-128"/>
              </a:rPr>
              <a:t>読書で普通の姿勢</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がとれる机</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教室の学習用の机でよい</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600" dirty="0" err="1" smtClean="0">
                <a:solidFill>
                  <a:srgbClr val="FFFFFF"/>
                </a:solidFill>
                <a:latin typeface="HG丸ｺﾞｼｯｸM-PRO" panose="020F0600000000000000" pitchFamily="50" charset="-128"/>
                <a:ea typeface="HG丸ｺﾞｼｯｸM-PRO" panose="020F0600000000000000" pitchFamily="50" charset="-128"/>
              </a:rPr>
              <a:t>。</a:t>
            </a:r>
            <a:endParaRPr lang="ja-JP" altLang="en-US" sz="3200"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49549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正方形/長方形 2"/>
          <p:cNvSpPr/>
          <p:nvPr/>
        </p:nvSpPr>
        <p:spPr>
          <a:xfrm>
            <a:off x="0" y="0"/>
            <a:ext cx="9144000" cy="6678751"/>
          </a:xfrm>
          <a:prstGeom prst="rect">
            <a:avLst/>
          </a:prstGeom>
        </p:spPr>
        <p:txBody>
          <a:bodyPr wrap="square">
            <a:spAutoFit/>
          </a:bodyPr>
          <a:lstStyle/>
          <a:p>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方法</a:t>
            </a:r>
            <a:endParaRPr lang="en-US" altLang="ja-JP" sz="3600" dirty="0" smtClean="0">
              <a:solidFill>
                <a:srgbClr val="FFFF00"/>
              </a:solidFill>
              <a:latin typeface="HG丸ｺﾞｼｯｸM-PRO" panose="020F0600000000000000" pitchFamily="50" charset="-128"/>
              <a:ea typeface="HG丸ｺﾞｼｯｸM-PRO" panose="020F0600000000000000" pitchFamily="50" charset="-128"/>
            </a:endParaRPr>
          </a:p>
          <a:p>
            <a:endParaRPr lang="en-US" altLang="ja-JP" sz="36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200" u="sng" dirty="0" smtClean="0">
                <a:solidFill>
                  <a:srgbClr val="FFFFFF"/>
                </a:solidFill>
                <a:latin typeface="HG丸ｺﾞｼｯｸM-PRO" panose="020F0600000000000000" pitchFamily="50" charset="-128"/>
                <a:ea typeface="HG丸ｺﾞｼｯｸM-PRO" panose="020F0600000000000000" pitchFamily="50" charset="-128"/>
              </a:rPr>
              <a:t>使用する検査表の使用方法を遵守</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すること。</a:t>
            </a: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＊検査は本人・保護者の同意を得て実施する。</a:t>
            </a: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＊検査表を机上に置く。この際、検査表が光源の光を照り返さないように注意する。</a:t>
            </a: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＊眼鏡等の所有者には装用させて検査する。</a:t>
            </a: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＊答えたについて訂正したり、念を押したりしてはいけない。また検査者の態度で答えの正否が被検査者に知られないように配慮する。</a:t>
            </a: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200" u="sng" dirty="0" smtClean="0">
                <a:solidFill>
                  <a:srgbClr val="FFFFFF"/>
                </a:solidFill>
                <a:latin typeface="HG丸ｺﾞｼｯｸM-PRO" panose="020F0600000000000000" pitchFamily="50" charset="-128"/>
                <a:ea typeface="HG丸ｺﾞｼｯｸM-PRO" panose="020F0600000000000000" pitchFamily="50" charset="-128"/>
              </a:rPr>
              <a:t>検査室には一人ずつ入れ、前の被検査者が済んでから次の児童生徒等を入れる。</a:t>
            </a:r>
          </a:p>
          <a:p>
            <a:endParaRPr lang="ja-JP" altLang="ja-JP" sz="3600" dirty="0" smtClean="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45609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正方形/長方形 2"/>
          <p:cNvSpPr/>
          <p:nvPr/>
        </p:nvSpPr>
        <p:spPr>
          <a:xfrm>
            <a:off x="0" y="0"/>
            <a:ext cx="9144000" cy="6709529"/>
          </a:xfrm>
          <a:prstGeom prst="rect">
            <a:avLst/>
          </a:prstGeom>
        </p:spPr>
        <p:txBody>
          <a:bodyPr wrap="square">
            <a:spAutoFit/>
          </a:bodyPr>
          <a:lstStyle/>
          <a:p>
            <a:r>
              <a:rPr lang="ja-JP" altLang="en-US" sz="3200" dirty="0" smtClean="0">
                <a:solidFill>
                  <a:srgbClr val="FFFF00"/>
                </a:solidFill>
                <a:latin typeface="HG丸ｺﾞｼｯｸM-PRO" panose="020F0600000000000000" pitchFamily="50" charset="-128"/>
                <a:ea typeface="HG丸ｺﾞｼｯｸM-PRO" panose="020F0600000000000000" pitchFamily="50" charset="-128"/>
              </a:rPr>
              <a:t>判定</a:t>
            </a: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使用する検査表の判定法を遵守すること。</a:t>
            </a:r>
          </a:p>
          <a:p>
            <a:r>
              <a:rPr lang="ja-JP" altLang="en-US" sz="3200" u="sng" dirty="0" smtClean="0">
                <a:solidFill>
                  <a:srgbClr val="FFFFFF"/>
                </a:solidFill>
                <a:latin typeface="HG丸ｺﾞｼｯｸM-PRO" panose="020F0600000000000000" pitchFamily="50" charset="-128"/>
                <a:ea typeface="HG丸ｺﾞｼｯｸM-PRO" panose="020F0600000000000000" pitchFamily="50" charset="-128"/>
              </a:rPr>
              <a:t>学校での色覚の検査はスクリーニングであり、診断せず「色覚異常の疑い」とする。</a:t>
            </a: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例えば、広く一般で使われている石原色覚検査表</a:t>
            </a:r>
            <a:r>
              <a:rPr lang="en-US" altLang="ja-JP" sz="3200" dirty="0" smtClean="0">
                <a:solidFill>
                  <a:srgbClr val="FFFFFF"/>
                </a:solidFill>
                <a:latin typeface="HG丸ｺﾞｼｯｸM-PRO" panose="020F0600000000000000" pitchFamily="50" charset="-128"/>
                <a:ea typeface="HG丸ｺﾞｼｯｸM-PRO" panose="020F0600000000000000" pitchFamily="50" charset="-128"/>
              </a:rPr>
              <a:t>Ⅱ</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コンサイス版</a:t>
            </a:r>
            <a:r>
              <a:rPr lang="en-US" altLang="ja-JP" sz="3200" dirty="0" smtClean="0">
                <a:solidFill>
                  <a:srgbClr val="FFFFFF"/>
                </a:solidFill>
                <a:latin typeface="HG丸ｺﾞｼｯｸM-PRO" panose="020F0600000000000000" pitchFamily="50" charset="-128"/>
                <a:ea typeface="HG丸ｺﾞｼｯｸM-PRO" panose="020F0600000000000000" pitchFamily="50" charset="-128"/>
              </a:rPr>
              <a:t>(14</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表</a:t>
            </a:r>
            <a:r>
              <a:rPr lang="en-US" altLang="ja-JP" sz="32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では第</a:t>
            </a:r>
            <a:r>
              <a:rPr lang="en-US" altLang="ja-JP" sz="3200" dirty="0" smtClean="0">
                <a:solidFill>
                  <a:srgbClr val="FFFFFF"/>
                </a:solidFill>
                <a:latin typeface="HG丸ｺﾞｼｯｸM-PRO" panose="020F0600000000000000" pitchFamily="50" charset="-128"/>
                <a:ea typeface="HG丸ｺﾞｼｯｸM-PRO" panose="020F0600000000000000" pitchFamily="50" charset="-128"/>
              </a:rPr>
              <a:t>1</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表から第</a:t>
            </a:r>
            <a:r>
              <a:rPr lang="en-US" altLang="ja-JP" sz="3200" dirty="0" smtClean="0">
                <a:solidFill>
                  <a:srgbClr val="FFFFFF"/>
                </a:solidFill>
                <a:latin typeface="HG丸ｺﾞｼｯｸM-PRO" panose="020F0600000000000000" pitchFamily="50" charset="-128"/>
                <a:ea typeface="HG丸ｺﾞｼｯｸM-PRO" panose="020F0600000000000000" pitchFamily="50" charset="-128"/>
              </a:rPr>
              <a:t>8</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表及び第</a:t>
            </a:r>
            <a:r>
              <a:rPr lang="en-US" altLang="ja-JP" sz="3200" dirty="0" smtClean="0">
                <a:solidFill>
                  <a:srgbClr val="FFFFFF"/>
                </a:solidFill>
                <a:latin typeface="HG丸ｺﾞｼｯｸM-PRO" panose="020F0600000000000000" pitchFamily="50" charset="-128"/>
                <a:ea typeface="HG丸ｺﾞｼｯｸM-PRO" panose="020F0600000000000000" pitchFamily="50" charset="-128"/>
              </a:rPr>
              <a:t>14</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表から第</a:t>
            </a:r>
            <a:r>
              <a:rPr lang="en-US" altLang="ja-JP" sz="3200" dirty="0" smtClean="0">
                <a:solidFill>
                  <a:srgbClr val="FFFFFF"/>
                </a:solidFill>
                <a:latin typeface="HG丸ｺﾞｼｯｸM-PRO" panose="020F0600000000000000" pitchFamily="50" charset="-128"/>
                <a:ea typeface="HG丸ｺﾞｼｯｸM-PRO" panose="020F0600000000000000" pitchFamily="50" charset="-128"/>
              </a:rPr>
              <a:t>11</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表の計</a:t>
            </a:r>
            <a:r>
              <a:rPr lang="en-US" altLang="ja-JP" sz="3200" dirty="0" smtClean="0">
                <a:solidFill>
                  <a:srgbClr val="FFFFFF"/>
                </a:solidFill>
                <a:latin typeface="HG丸ｺﾞｼｯｸM-PRO" panose="020F0600000000000000" pitchFamily="50" charset="-128"/>
                <a:ea typeface="HG丸ｺﾞｼｯｸM-PRO" panose="020F0600000000000000" pitchFamily="50" charset="-128"/>
              </a:rPr>
              <a:t>12</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表のうち</a:t>
            </a:r>
            <a:r>
              <a:rPr lang="ja-JP" altLang="en-US" sz="3200" u="sng" dirty="0" smtClean="0">
                <a:solidFill>
                  <a:srgbClr val="FFFFFF"/>
                </a:solidFill>
                <a:latin typeface="HG丸ｺﾞｼｯｸM-PRO" panose="020F0600000000000000" pitchFamily="50" charset="-128"/>
                <a:ea typeface="HG丸ｺﾞｼｯｸM-PRO" panose="020F0600000000000000" pitchFamily="50" charset="-128"/>
              </a:rPr>
              <a:t>誤読が</a:t>
            </a:r>
            <a:r>
              <a:rPr lang="en-US" altLang="ja-JP" sz="3200" u="sng" dirty="0" smtClean="0">
                <a:solidFill>
                  <a:srgbClr val="FFFFFF"/>
                </a:solidFill>
                <a:latin typeface="HG丸ｺﾞｼｯｸM-PRO" panose="020F0600000000000000" pitchFamily="50" charset="-128"/>
                <a:ea typeface="HG丸ｺﾞｼｯｸM-PRO" panose="020F0600000000000000" pitchFamily="50" charset="-128"/>
              </a:rPr>
              <a:t>2</a:t>
            </a:r>
            <a:r>
              <a:rPr lang="ja-JP" altLang="en-US" sz="3200" u="sng" dirty="0" smtClean="0">
                <a:solidFill>
                  <a:srgbClr val="FFFFFF"/>
                </a:solidFill>
                <a:latin typeface="HG丸ｺﾞｼｯｸM-PRO" panose="020F0600000000000000" pitchFamily="50" charset="-128"/>
                <a:ea typeface="HG丸ｺﾞｼｯｸM-PRO" panose="020F0600000000000000" pitchFamily="50" charset="-128"/>
              </a:rPr>
              <a:t>表以上であれば「色覚異常の疑い」とする。</a:t>
            </a:r>
          </a:p>
          <a:p>
            <a:r>
              <a:rPr lang="ja-JP" altLang="en-US" sz="1400" dirty="0" smtClean="0">
                <a:solidFill>
                  <a:srgbClr val="FFFFFF"/>
                </a:solidFill>
                <a:latin typeface="HG丸ｺﾞｼｯｸM-PRO" panose="020F0600000000000000" pitchFamily="50" charset="-128"/>
                <a:ea typeface="HG丸ｺﾞｼｯｸM-PRO" panose="020F0600000000000000" pitchFamily="50" charset="-128"/>
              </a:rPr>
              <a:t> 　　</a:t>
            </a:r>
          </a:p>
          <a:p>
            <a:r>
              <a:rPr lang="ja-JP" altLang="en-US" sz="3200" dirty="0" smtClean="0">
                <a:solidFill>
                  <a:srgbClr val="FFFF00"/>
                </a:solidFill>
                <a:latin typeface="HG丸ｺﾞｼｯｸM-PRO" panose="020F0600000000000000" pitchFamily="50" charset="-128"/>
                <a:ea typeface="HG丸ｺﾞｼｯｸM-PRO" panose="020F0600000000000000" pitchFamily="50" charset="-128"/>
              </a:rPr>
              <a:t>事後措置</a:t>
            </a: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判定の結果、</a:t>
            </a:r>
            <a:r>
              <a:rPr lang="ja-JP" altLang="en-US" sz="3200" u="sng" dirty="0" smtClean="0">
                <a:solidFill>
                  <a:srgbClr val="FFFFFF"/>
                </a:solidFill>
                <a:latin typeface="HG丸ｺﾞｼｯｸM-PRO" panose="020F0600000000000000" pitchFamily="50" charset="-128"/>
                <a:ea typeface="HG丸ｺﾞｼｯｸM-PRO" panose="020F0600000000000000" pitchFamily="50" charset="-128"/>
              </a:rPr>
              <a:t>「色覚異常の疑い」となった者については、眼科受診を勧める</a:t>
            </a:r>
            <a:r>
              <a:rPr lang="en-US" altLang="ja-JP" sz="3200" u="sng"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200" u="sng" dirty="0" smtClean="0">
                <a:solidFill>
                  <a:srgbClr val="FFFFFF"/>
                </a:solidFill>
                <a:latin typeface="HG丸ｺﾞｼｯｸM-PRO" panose="020F0600000000000000" pitchFamily="50" charset="-128"/>
                <a:ea typeface="HG丸ｺﾞｼｯｸM-PRO" panose="020F0600000000000000" pitchFamily="50" charset="-128"/>
              </a:rPr>
              <a:t>書式参考）。</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その際、保護者への検査結果の通知は封書を用いるなど、</a:t>
            </a:r>
            <a:r>
              <a:rPr lang="ja-JP" altLang="en-US" sz="3200" u="sng" dirty="0" smtClean="0">
                <a:solidFill>
                  <a:srgbClr val="FFFFFF"/>
                </a:solidFill>
                <a:latin typeface="HG丸ｺﾞｼｯｸM-PRO" panose="020F0600000000000000" pitchFamily="50" charset="-128"/>
                <a:ea typeface="HG丸ｺﾞｼｯｸM-PRO" panose="020F0600000000000000" pitchFamily="50" charset="-128"/>
              </a:rPr>
              <a:t>プライバシーに十分配慮する</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ことが求められる。</a:t>
            </a:r>
            <a:endParaRPr lang="ja-JP" altLang="en-US" sz="3200"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26767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正方形/長方形 2"/>
          <p:cNvSpPr/>
          <p:nvPr/>
        </p:nvSpPr>
        <p:spPr>
          <a:xfrm>
            <a:off x="0" y="0"/>
            <a:ext cx="9144000" cy="6124754"/>
          </a:xfrm>
          <a:prstGeom prst="rect">
            <a:avLst/>
          </a:prstGeom>
        </p:spPr>
        <p:txBody>
          <a:bodyPr wrap="square">
            <a:spAutoFit/>
          </a:bodyPr>
          <a:lstStyle/>
          <a:p>
            <a:r>
              <a:rPr lang="ja-JP" altLang="ja-JP" sz="3200" dirty="0" smtClean="0">
                <a:solidFill>
                  <a:srgbClr val="FFFFFF"/>
                </a:solidFill>
                <a:latin typeface="HG丸ｺﾞｼｯｸM-PRO" panose="020F0600000000000000" pitchFamily="50" charset="-128"/>
                <a:ea typeface="HG丸ｺﾞｼｯｸM-PRO" panose="020F0600000000000000" pitchFamily="50" charset="-128"/>
              </a:rPr>
              <a:t>　</a:t>
            </a:r>
            <a:r>
              <a:rPr lang="ja-JP" altLang="ja-JP" sz="3200" dirty="0" smtClean="0">
                <a:solidFill>
                  <a:srgbClr val="FFFF00"/>
                </a:solidFill>
                <a:latin typeface="HG丸ｺﾞｼｯｸM-PRO" panose="020F0600000000000000" pitchFamily="50" charset="-128"/>
                <a:ea typeface="HG丸ｺﾞｼｯｸM-PRO" panose="020F0600000000000000" pitchFamily="50" charset="-128"/>
              </a:rPr>
              <a:t>色覚の</a:t>
            </a:r>
            <a:r>
              <a:rPr lang="ja-JP" altLang="en-US" sz="3200" dirty="0" smtClean="0">
                <a:solidFill>
                  <a:srgbClr val="FFFF00"/>
                </a:solidFill>
                <a:latin typeface="HG丸ｺﾞｼｯｸM-PRO" panose="020F0600000000000000" pitchFamily="50" charset="-128"/>
                <a:ea typeface="HG丸ｺﾞｼｯｸM-PRO" panose="020F0600000000000000" pitchFamily="50" charset="-128"/>
              </a:rPr>
              <a:t>留意事項</a:t>
            </a: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a:t>
            </a:r>
          </a:p>
          <a:p>
            <a:r>
              <a:rPr lang="en-US" altLang="ja-JP" dirty="0" smtClean="0">
                <a:solidFill>
                  <a:srgbClr val="FFFFFF"/>
                </a:solidFill>
                <a:latin typeface="HG丸ｺﾞｼｯｸM-PRO" panose="020F0600000000000000" pitchFamily="50" charset="-128"/>
                <a:ea typeface="HG丸ｺﾞｼｯｸM-PRO" panose="020F0600000000000000" pitchFamily="50" charset="-128"/>
              </a:rPr>
              <a:t>1</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　検査を受ける児童生徒等がほかの者から特別視されないように配慮するとともに、本人が嫌な思いや恥ずかしい思いをしないよう、態度や言葉づかいに気を付ける。</a:t>
            </a:r>
          </a:p>
          <a:p>
            <a:r>
              <a:rPr lang="en-US" altLang="ja-JP" dirty="0" smtClean="0">
                <a:solidFill>
                  <a:srgbClr val="FFFFFF"/>
                </a:solidFill>
                <a:latin typeface="HG丸ｺﾞｼｯｸM-PRO" panose="020F0600000000000000" pitchFamily="50" charset="-128"/>
                <a:ea typeface="HG丸ｺﾞｼｯｸM-PRO" panose="020F0600000000000000" pitchFamily="50" charset="-128"/>
              </a:rPr>
              <a:t>2</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u="sng" dirty="0" smtClean="0">
                <a:solidFill>
                  <a:srgbClr val="FFFFFF"/>
                </a:solidFill>
                <a:latin typeface="HG丸ｺﾞｼｯｸM-PRO" panose="020F0600000000000000" pitchFamily="50" charset="-128"/>
                <a:ea typeface="HG丸ｺﾞｼｯｸM-PRO" panose="020F0600000000000000" pitchFamily="50" charset="-128"/>
              </a:rPr>
              <a:t>色覚異常を有する児童生徒等が進学や就職で不利益を受けないよう、希望者には適切な時期に色覚の検査が受けられるような体制を整える。</a:t>
            </a:r>
          </a:p>
          <a:p>
            <a:r>
              <a:rPr lang="en-US" altLang="ja-JP" dirty="0" smtClean="0">
                <a:solidFill>
                  <a:srgbClr val="FFFFFF"/>
                </a:solidFill>
                <a:latin typeface="HG丸ｺﾞｼｯｸM-PRO" panose="020F0600000000000000" pitchFamily="50" charset="-128"/>
                <a:ea typeface="HG丸ｺﾞｼｯｸM-PRO" panose="020F0600000000000000" pitchFamily="50" charset="-128"/>
              </a:rPr>
              <a:t>3</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　学習指導等を行う場合、どのような支障があるか日常観察等を通じて把握するとともに、</a:t>
            </a:r>
            <a:r>
              <a:rPr lang="ja-JP" altLang="en-US" u="sng" dirty="0" smtClean="0">
                <a:solidFill>
                  <a:srgbClr val="FFFFFF"/>
                </a:solidFill>
                <a:latin typeface="HG丸ｺﾞｼｯｸM-PRO" panose="020F0600000000000000" pitchFamily="50" charset="-128"/>
                <a:ea typeface="HG丸ｺﾞｼｯｸM-PRO" panose="020F0600000000000000" pitchFamily="50" charset="-128"/>
              </a:rPr>
              <a:t>プライバシーを尊重し、劣等感を与えないように適切に配慮する。そのためすべての教職員は、色覚異常について正しく理解し、共通理解を深めることが重要</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である。</a:t>
            </a:r>
          </a:p>
          <a:p>
            <a:r>
              <a:rPr lang="en-US" altLang="ja-JP" dirty="0" smtClean="0">
                <a:solidFill>
                  <a:srgbClr val="FFFFFF"/>
                </a:solidFill>
                <a:latin typeface="HG丸ｺﾞｼｯｸM-PRO" panose="020F0600000000000000" pitchFamily="50" charset="-128"/>
                <a:ea typeface="HG丸ｺﾞｼｯｸM-PRO" panose="020F0600000000000000" pitchFamily="50" charset="-128"/>
              </a:rPr>
              <a:t>4</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　該当する児童生徒等将来に希望を持ち、自己の個性の伸長を図ることを目指すように指導する。</a:t>
            </a:r>
          </a:p>
          <a:p>
            <a:r>
              <a:rPr lang="en-US" altLang="ja-JP" dirty="0" smtClean="0">
                <a:solidFill>
                  <a:srgbClr val="FFFFFF"/>
                </a:solidFill>
                <a:latin typeface="HG丸ｺﾞｼｯｸM-PRO" panose="020F0600000000000000" pitchFamily="50" charset="-128"/>
                <a:ea typeface="HG丸ｺﾞｼｯｸM-PRO" panose="020F0600000000000000" pitchFamily="50" charset="-128"/>
              </a:rPr>
              <a:t>5</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　検査表は変色を避けるため、使用後は暗所に置くなどして保管に留意する。また、</a:t>
            </a:r>
            <a:r>
              <a:rPr lang="en-US" altLang="ja-JP" u="sng" dirty="0" smtClean="0">
                <a:solidFill>
                  <a:srgbClr val="FFFFFF"/>
                </a:solidFill>
                <a:latin typeface="HG丸ｺﾞｼｯｸM-PRO" panose="020F0600000000000000" pitchFamily="50" charset="-128"/>
                <a:ea typeface="HG丸ｺﾞｼｯｸM-PRO" panose="020F0600000000000000" pitchFamily="50" charset="-128"/>
              </a:rPr>
              <a:t>5</a:t>
            </a:r>
            <a:r>
              <a:rPr lang="ja-JP" altLang="en-US" u="sng" dirty="0" smtClean="0">
                <a:solidFill>
                  <a:srgbClr val="FFFFFF"/>
                </a:solidFill>
                <a:latin typeface="HG丸ｺﾞｼｯｸM-PRO" panose="020F0600000000000000" pitchFamily="50" charset="-128"/>
                <a:ea typeface="HG丸ｺﾞｼｯｸM-PRO" panose="020F0600000000000000" pitchFamily="50" charset="-128"/>
              </a:rPr>
              <a:t>年程度で更新すること</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が望ましい。</a:t>
            </a:r>
          </a:p>
        </p:txBody>
      </p:sp>
    </p:spTree>
    <p:extLst>
      <p:ext uri="{BB962C8B-B14F-4D97-AF65-F5344CB8AC3E}">
        <p14:creationId xmlns:p14="http://schemas.microsoft.com/office/powerpoint/2010/main" val="1415649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正方形/長方形 8"/>
          <p:cNvSpPr/>
          <p:nvPr/>
        </p:nvSpPr>
        <p:spPr>
          <a:xfrm>
            <a:off x="3195334" y="137083"/>
            <a:ext cx="2036455" cy="646331"/>
          </a:xfrm>
          <a:prstGeom prst="rect">
            <a:avLst/>
          </a:prstGeom>
        </p:spPr>
        <p:txBody>
          <a:bodyPr wrap="none">
            <a:spAutoFit/>
          </a:bodyPr>
          <a:lstStyle/>
          <a:p>
            <a:pPr marL="2540" algn="ctr">
              <a:spcBef>
                <a:spcPts val="390"/>
              </a:spcBef>
            </a:pPr>
            <a:r>
              <a:rPr lang="ja-JP" altLang="en-US" sz="3600" spc="5" dirty="0" smtClean="0">
                <a:solidFill>
                  <a:srgbClr val="FFFFFF"/>
                </a:solidFill>
                <a:latin typeface="HG丸ｺﾞｼｯｸM-PRO" panose="020F0600000000000000" pitchFamily="50" charset="-128"/>
                <a:ea typeface="HG丸ｺﾞｼｯｸM-PRO" panose="020F0600000000000000" pitchFamily="50" charset="-128"/>
                <a:cs typeface="MS UI Gothic"/>
              </a:rPr>
              <a:t>色覚検査</a:t>
            </a:r>
            <a:endParaRPr lang="ja-JP" altLang="en-US" sz="3600" dirty="0">
              <a:solidFill>
                <a:srgbClr val="FFFFFF"/>
              </a:solidFill>
              <a:latin typeface="HG丸ｺﾞｼｯｸM-PRO" panose="020F0600000000000000" pitchFamily="50" charset="-128"/>
              <a:ea typeface="HG丸ｺﾞｼｯｸM-PRO" panose="020F0600000000000000" pitchFamily="50" charset="-128"/>
              <a:cs typeface="MS UI Gothic"/>
            </a:endParaRPr>
          </a:p>
        </p:txBody>
      </p:sp>
      <p:sp>
        <p:nvSpPr>
          <p:cNvPr id="10" name="正方形/長方形 9"/>
          <p:cNvSpPr/>
          <p:nvPr/>
        </p:nvSpPr>
        <p:spPr>
          <a:xfrm>
            <a:off x="512496" y="768466"/>
            <a:ext cx="7488832" cy="954107"/>
          </a:xfrm>
          <a:prstGeom prst="rect">
            <a:avLst/>
          </a:prstGeom>
        </p:spPr>
        <p:txBody>
          <a:bodyPr wrap="square">
            <a:spAutoFit/>
          </a:bodyPr>
          <a:lstStyle/>
          <a:p>
            <a:r>
              <a:rPr lang="ja-JP" altLang="en-US" sz="2800" spc="15" dirty="0" smtClean="0">
                <a:solidFill>
                  <a:srgbClr val="FFFFFF"/>
                </a:solidFill>
                <a:latin typeface="HG丸ｺﾞｼｯｸM-PRO" panose="020F0600000000000000" pitchFamily="50" charset="-128"/>
                <a:ea typeface="HG丸ｺﾞｼｯｸM-PRO" panose="020F0600000000000000" pitchFamily="50" charset="-128"/>
                <a:cs typeface="MS UI Gothic"/>
              </a:rPr>
              <a:t>原則：検査は規定通り行うこと（距離、時間、照度など） </a:t>
            </a:r>
            <a:endParaRPr lang="ja-JP" altLang="en-US" sz="28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287016" y="1844824"/>
            <a:ext cx="8856984" cy="2308324"/>
          </a:xfrm>
          <a:prstGeom prst="rect">
            <a:avLst/>
          </a:prstGeom>
        </p:spPr>
        <p:txBody>
          <a:bodyPr wrap="square">
            <a:spAutoFit/>
          </a:bodyPr>
          <a:lstStyle/>
          <a:p>
            <a:r>
              <a:rPr lang="ja-JP" altLang="en-US" dirty="0" smtClean="0">
                <a:solidFill>
                  <a:srgbClr val="FFFF00"/>
                </a:solidFill>
                <a:latin typeface="HG丸ｺﾞｼｯｸM-PRO" panose="020F0600000000000000" pitchFamily="50" charset="-128"/>
                <a:ea typeface="HG丸ｺﾞｼｯｸM-PRO" panose="020F0600000000000000" pitchFamily="50" charset="-128"/>
              </a:rPr>
              <a:t>スクリーニング検査</a:t>
            </a:r>
          </a:p>
          <a:p>
            <a:r>
              <a:rPr lang="zh-TW" altLang="en-US" dirty="0" smtClean="0">
                <a:solidFill>
                  <a:srgbClr val="FFFFFF"/>
                </a:solidFill>
                <a:latin typeface="HG丸ｺﾞｼｯｸM-PRO" panose="020F0600000000000000" pitchFamily="50" charset="-128"/>
                <a:ea typeface="HG丸ｺﾞｼｯｸM-PRO" panose="020F0600000000000000" pitchFamily="50" charset="-128"/>
              </a:rPr>
              <a:t>石原色覚検査表</a:t>
            </a:r>
            <a:r>
              <a:rPr lang="en-US" altLang="zh-TW" dirty="0" smtClean="0">
                <a:solidFill>
                  <a:srgbClr val="FFFFFF"/>
                </a:solidFill>
                <a:latin typeface="HG丸ｺﾞｼｯｸM-PRO" panose="020F0600000000000000" pitchFamily="50" charset="-128"/>
                <a:ea typeface="HG丸ｺﾞｼｯｸM-PRO" panose="020F0600000000000000" pitchFamily="50" charset="-128"/>
              </a:rPr>
              <a:t>Ⅱ </a:t>
            </a:r>
            <a:r>
              <a:rPr lang="zh-TW" altLang="en-US" dirty="0" smtClean="0">
                <a:solidFill>
                  <a:srgbClr val="FFFFFF"/>
                </a:solidFill>
                <a:latin typeface="HG丸ｺﾞｼｯｸM-PRO" panose="020F0600000000000000" pitchFamily="50" charset="-128"/>
                <a:ea typeface="HG丸ｺﾞｼｯｸM-PRO" panose="020F0600000000000000" pitchFamily="50" charset="-128"/>
              </a:rPr>
              <a:t>ｺﾝｻｲｽ版</a:t>
            </a:r>
            <a:r>
              <a:rPr lang="en-US" altLang="ja-JP" dirty="0">
                <a:solidFill>
                  <a:srgbClr val="FFFFFF"/>
                </a:solidFill>
                <a:latin typeface="HG丸ｺﾞｼｯｸM-PRO" panose="020F0600000000000000" pitchFamily="50" charset="-128"/>
                <a:ea typeface="HG丸ｺﾞｼｯｸM-PRO" panose="020F0600000000000000" pitchFamily="50" charset="-128"/>
              </a:rPr>
              <a:t>14</a:t>
            </a:r>
            <a:r>
              <a:rPr lang="zh-TW" altLang="en-US" dirty="0" smtClean="0">
                <a:solidFill>
                  <a:srgbClr val="FFFFFF"/>
                </a:solidFill>
                <a:latin typeface="HG丸ｺﾞｼｯｸM-PRO" panose="020F0600000000000000" pitchFamily="50" charset="-128"/>
                <a:ea typeface="HG丸ｺﾞｼｯｸM-PRO" panose="020F0600000000000000" pitchFamily="50" charset="-128"/>
              </a:rPr>
              <a:t>表   （</a:t>
            </a:r>
            <a:r>
              <a:rPr lang="en-US" altLang="zh-TW" dirty="0" smtClean="0">
                <a:solidFill>
                  <a:srgbClr val="FFFFFF"/>
                </a:solidFill>
                <a:latin typeface="HG丸ｺﾞｼｯｸM-PRO" panose="020F0600000000000000" pitchFamily="50" charset="-128"/>
                <a:ea typeface="HG丸ｺﾞｼｯｸM-PRO" panose="020F0600000000000000" pitchFamily="50" charset="-128"/>
              </a:rPr>
              <a:t>75cm, 3</a:t>
            </a:r>
            <a:r>
              <a:rPr lang="zh-TW" altLang="en-US" dirty="0" smtClean="0">
                <a:solidFill>
                  <a:srgbClr val="FFFFFF"/>
                </a:solidFill>
                <a:latin typeface="HG丸ｺﾞｼｯｸM-PRO" panose="020F0600000000000000" pitchFamily="50" charset="-128"/>
                <a:ea typeface="HG丸ｺﾞｼｯｸM-PRO" panose="020F0600000000000000" pitchFamily="50" charset="-128"/>
              </a:rPr>
              <a:t>秒</a:t>
            </a:r>
            <a:r>
              <a:rPr lang="en-US" altLang="zh-TW"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500lx</a:t>
            </a:r>
            <a:r>
              <a:rPr lang="zh-TW" altLang="en-US" dirty="0" smtClean="0">
                <a:solidFill>
                  <a:srgbClr val="FFFFFF"/>
                </a:solidFill>
                <a:latin typeface="HG丸ｺﾞｼｯｸM-PRO" panose="020F0600000000000000" pitchFamily="50" charset="-128"/>
                <a:ea typeface="HG丸ｺﾞｼｯｸM-PRO" panose="020F0600000000000000" pitchFamily="50" charset="-128"/>
              </a:rPr>
              <a:t>）</a:t>
            </a: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検査表</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Ⅱ24</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表、検査表</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Ⅱ</a:t>
            </a:r>
            <a:r>
              <a:rPr lang="zh-TW" altLang="en-US" dirty="0" smtClean="0">
                <a:solidFill>
                  <a:srgbClr val="FFFFFF"/>
                </a:solidFill>
                <a:latin typeface="HG丸ｺﾞｼｯｸM-PRO" panose="020F0600000000000000" pitchFamily="50" charset="-128"/>
                <a:ea typeface="HG丸ｺﾞｼｯｸM-PRO" panose="020F0600000000000000" pitchFamily="50" charset="-128"/>
              </a:rPr>
              <a:t>国際版</a:t>
            </a:r>
            <a:r>
              <a:rPr lang="en-US" altLang="ja-JP" dirty="0">
                <a:solidFill>
                  <a:srgbClr val="FFFFFF"/>
                </a:solidFill>
                <a:latin typeface="HG丸ｺﾞｼｯｸM-PRO" panose="020F0600000000000000" pitchFamily="50" charset="-128"/>
                <a:ea typeface="HG丸ｺﾞｼｯｸM-PRO" panose="020F0600000000000000" pitchFamily="50" charset="-128"/>
              </a:rPr>
              <a:t>38</a:t>
            </a:r>
            <a:r>
              <a:rPr lang="zh-TW" altLang="en-US" dirty="0" smtClean="0">
                <a:solidFill>
                  <a:srgbClr val="FFFFFF"/>
                </a:solidFill>
                <a:latin typeface="HG丸ｺﾞｼｯｸM-PRO" panose="020F0600000000000000" pitchFamily="50" charset="-128"/>
                <a:ea typeface="HG丸ｺﾞｼｯｸM-PRO" panose="020F0600000000000000" pitchFamily="50" charset="-128"/>
              </a:rPr>
              <a:t>表</a:t>
            </a:r>
          </a:p>
          <a:p>
            <a:r>
              <a:rPr lang="zh-TW" altLang="en-US" dirty="0" smtClean="0">
                <a:solidFill>
                  <a:srgbClr val="FFFFFF"/>
                </a:solidFill>
                <a:latin typeface="HG丸ｺﾞｼｯｸM-PRO" panose="020F0600000000000000" pitchFamily="50" charset="-128"/>
                <a:ea typeface="HG丸ｺﾞｼｯｸM-PRO" panose="020F0600000000000000" pitchFamily="50" charset="-128"/>
              </a:rPr>
              <a:t>標準色覚検査表  </a:t>
            </a:r>
            <a:r>
              <a:rPr lang="en-US" altLang="zh-TW" dirty="0" smtClean="0">
                <a:solidFill>
                  <a:srgbClr val="FFFFFF"/>
                </a:solidFill>
                <a:latin typeface="HG丸ｺﾞｼｯｸM-PRO" panose="020F0600000000000000" pitchFamily="50" charset="-128"/>
                <a:ea typeface="HG丸ｺﾞｼｯｸM-PRO" panose="020F0600000000000000" pitchFamily="50" charset="-128"/>
              </a:rPr>
              <a:t>SPP</a:t>
            </a:r>
            <a:r>
              <a:rPr lang="zh-TW" altLang="en-US" dirty="0" smtClean="0">
                <a:solidFill>
                  <a:srgbClr val="FFFFFF"/>
                </a:solidFill>
                <a:latin typeface="HG丸ｺﾞｼｯｸM-PRO" panose="020F0600000000000000" pitchFamily="50" charset="-128"/>
                <a:ea typeface="HG丸ｺﾞｼｯｸM-PRO" panose="020F0600000000000000" pitchFamily="50" charset="-128"/>
              </a:rPr>
              <a:t>表	（</a:t>
            </a:r>
            <a:r>
              <a:rPr lang="en-US" altLang="zh-TW" dirty="0" smtClean="0">
                <a:solidFill>
                  <a:srgbClr val="FFFFFF"/>
                </a:solidFill>
                <a:latin typeface="HG丸ｺﾞｼｯｸM-PRO" panose="020F0600000000000000" pitchFamily="50" charset="-128"/>
                <a:ea typeface="HG丸ｺﾞｼｯｸM-PRO" panose="020F0600000000000000" pitchFamily="50" charset="-128"/>
              </a:rPr>
              <a:t>75cm, 3</a:t>
            </a:r>
            <a:r>
              <a:rPr lang="zh-TW" altLang="en-US" dirty="0" smtClean="0">
                <a:solidFill>
                  <a:srgbClr val="FFFFFF"/>
                </a:solidFill>
                <a:latin typeface="HG丸ｺﾞｼｯｸM-PRO" panose="020F0600000000000000" pitchFamily="50" charset="-128"/>
                <a:ea typeface="HG丸ｺﾞｼｯｸM-PRO" panose="020F0600000000000000" pitchFamily="50" charset="-128"/>
              </a:rPr>
              <a:t>秒</a:t>
            </a:r>
            <a:r>
              <a:rPr lang="en-US" altLang="zh-TW"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500lx</a:t>
            </a:r>
            <a:r>
              <a:rPr lang="zh-TW" altLang="en-US" dirty="0" smtClean="0">
                <a:solidFill>
                  <a:srgbClr val="FFFFFF"/>
                </a:solidFill>
                <a:latin typeface="HG丸ｺﾞｼｯｸM-PRO" panose="020F0600000000000000" pitchFamily="50" charset="-128"/>
                <a:ea typeface="HG丸ｺﾞｼｯｸM-PRO" panose="020F0600000000000000" pitchFamily="50" charset="-128"/>
              </a:rPr>
              <a:t>） </a:t>
            </a:r>
            <a:endParaRPr lang="en-US" altLang="zh-TW" dirty="0" smtClean="0">
              <a:solidFill>
                <a:srgbClr val="FFFFFF"/>
              </a:solidFill>
              <a:latin typeface="HG丸ｺﾞｼｯｸM-PRO" panose="020F0600000000000000" pitchFamily="50" charset="-128"/>
              <a:ea typeface="HG丸ｺﾞｼｯｸM-PRO" panose="020F0600000000000000" pitchFamily="50" charset="-128"/>
            </a:endParaRPr>
          </a:p>
          <a:p>
            <a:r>
              <a:rPr lang="zh-TW" altLang="en-US" dirty="0" smtClean="0">
                <a:solidFill>
                  <a:srgbClr val="FFFFFF"/>
                </a:solidFill>
                <a:latin typeface="HG丸ｺﾞｼｯｸM-PRO" panose="020F0600000000000000" pitchFamily="50" charset="-128"/>
                <a:ea typeface="HG丸ｺﾞｼｯｸM-PRO" panose="020F0600000000000000" pitchFamily="50" charset="-128"/>
              </a:rPr>
              <a:t>東京医科大学式色覚検査表（</a:t>
            </a:r>
            <a:r>
              <a:rPr lang="en-US" altLang="zh-TW" dirty="0" smtClean="0">
                <a:solidFill>
                  <a:srgbClr val="FFFFFF"/>
                </a:solidFill>
                <a:latin typeface="HG丸ｺﾞｼｯｸM-PRO" panose="020F0600000000000000" pitchFamily="50" charset="-128"/>
                <a:ea typeface="HG丸ｺﾞｼｯｸM-PRO" panose="020F0600000000000000" pitchFamily="50" charset="-128"/>
              </a:rPr>
              <a:t>TMC</a:t>
            </a:r>
            <a:r>
              <a:rPr lang="zh-TW" altLang="en-US" dirty="0" smtClean="0">
                <a:solidFill>
                  <a:srgbClr val="FFFFFF"/>
                </a:solidFill>
                <a:latin typeface="HG丸ｺﾞｼｯｸM-PRO" panose="020F0600000000000000" pitchFamily="50" charset="-128"/>
                <a:ea typeface="HG丸ｺﾞｼｯｸM-PRO" panose="020F0600000000000000" pitchFamily="50" charset="-128"/>
              </a:rPr>
              <a:t>表）</a:t>
            </a:r>
            <a:endParaRPr lang="en-US" altLang="zh-TW"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(45cm, 2</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秒</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陽の当たらない窓際の明るい所）</a:t>
            </a:r>
            <a:endParaRPr lang="ja-JP" altLang="en-US" dirty="0">
              <a:solidFill>
                <a:srgbClr val="FFFFFF"/>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359024" y="4221088"/>
            <a:ext cx="8784976" cy="2308324"/>
          </a:xfrm>
          <a:prstGeom prst="rect">
            <a:avLst/>
          </a:prstGeom>
        </p:spPr>
        <p:txBody>
          <a:bodyPr wrap="square">
            <a:spAutoFit/>
          </a:bodyPr>
          <a:lstStyle/>
          <a:p>
            <a:r>
              <a:rPr lang="ja-JP" altLang="en-US" dirty="0" smtClean="0">
                <a:solidFill>
                  <a:srgbClr val="FFFF00"/>
                </a:solidFill>
                <a:latin typeface="HG丸ｺﾞｼｯｸM-PRO" panose="020F0600000000000000" pitchFamily="50" charset="-128"/>
                <a:ea typeface="HG丸ｺﾞｼｯｸM-PRO" panose="020F0600000000000000" pitchFamily="50" charset="-128"/>
              </a:rPr>
              <a:t>型分類</a:t>
            </a: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標準色覚検査表</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(SPP</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表</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a:t>
            </a:r>
            <a:endParaRPr lang="ja-JP" altLang="en-US"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パネルＤ</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-15</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テスト（</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Series D-15</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ﾃｽﾄ）  </a:t>
            </a:r>
            <a:endParaRPr lang="en-US" altLang="ja-JP"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アノマロスコープ</a:t>
            </a:r>
          </a:p>
          <a:p>
            <a:r>
              <a:rPr lang="ja-JP" altLang="en-US" dirty="0" smtClean="0">
                <a:solidFill>
                  <a:srgbClr val="FFFF00"/>
                </a:solidFill>
                <a:latin typeface="HG丸ｺﾞｼｯｸM-PRO" panose="020F0600000000000000" pitchFamily="50" charset="-128"/>
                <a:ea typeface="HG丸ｺﾞｼｯｸM-PRO" panose="020F0600000000000000" pitchFamily="50" charset="-128"/>
              </a:rPr>
              <a:t>程度分類</a:t>
            </a: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パネルＤ</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-15</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テスト</a:t>
            </a:r>
            <a:endParaRPr lang="ja-JP" altLang="en-US"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68086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タイトル 1"/>
          <p:cNvSpPr txBox="1">
            <a:spLocks/>
          </p:cNvSpPr>
          <p:nvPr/>
        </p:nvSpPr>
        <p:spPr>
          <a:xfrm>
            <a:off x="506413" y="188913"/>
            <a:ext cx="8256587" cy="1368425"/>
          </a:xfrm>
          <a:prstGeom prst="rect">
            <a:avLst/>
          </a:prstGeom>
        </p:spPr>
        <p:txBody>
          <a:bodyPr/>
          <a:lstStyle/>
          <a:p>
            <a:pPr algn="ctr">
              <a:defRPr/>
            </a:pPr>
            <a:r>
              <a:rPr lang="ja-JP" altLang="en-US" sz="4400" kern="0" dirty="0" smtClean="0">
                <a:solidFill>
                  <a:srgbClr val="FFFFFF"/>
                </a:solidFill>
                <a:latin typeface="HG丸ｺﾞｼｯｸM-PRO" panose="020F0600000000000000" pitchFamily="50" charset="-128"/>
                <a:ea typeface="HG丸ｺﾞｼｯｸM-PRO" panose="020F0600000000000000" pitchFamily="50" charset="-128"/>
              </a:rPr>
              <a:t>石原色覚検査表</a:t>
            </a:r>
            <a:r>
              <a:rPr lang="en-US" altLang="ja-JP" sz="4400" kern="0" dirty="0" smtClean="0">
                <a:solidFill>
                  <a:srgbClr val="FFFFFF"/>
                </a:solidFill>
                <a:latin typeface="HG丸ｺﾞｼｯｸM-PRO" panose="020F0600000000000000" pitchFamily="50" charset="-128"/>
                <a:ea typeface="HG丸ｺﾞｼｯｸM-PRO" panose="020F0600000000000000" pitchFamily="50" charset="-128"/>
              </a:rPr>
              <a:t/>
            </a:r>
            <a:br>
              <a:rPr lang="en-US" altLang="ja-JP" sz="4400" kern="0" dirty="0" smtClean="0">
                <a:solidFill>
                  <a:srgbClr val="FFFFFF"/>
                </a:solidFill>
                <a:latin typeface="HG丸ｺﾞｼｯｸM-PRO" panose="020F0600000000000000" pitchFamily="50" charset="-128"/>
                <a:ea typeface="HG丸ｺﾞｼｯｸM-PRO" panose="020F0600000000000000" pitchFamily="50" charset="-128"/>
              </a:rPr>
            </a:b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（発刊：公益財団法人一新会）</a:t>
            </a:r>
          </a:p>
        </p:txBody>
      </p:sp>
      <p:sp>
        <p:nvSpPr>
          <p:cNvPr id="14" name="テキスト ボックス 1"/>
          <p:cNvSpPr txBox="1">
            <a:spLocks noChangeArrowheads="1"/>
          </p:cNvSpPr>
          <p:nvPr/>
        </p:nvSpPr>
        <p:spPr bwMode="auto">
          <a:xfrm>
            <a:off x="116458" y="1583046"/>
            <a:ext cx="903649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27063" eaLnBrk="0" hangingPunct="0">
              <a:spcBef>
                <a:spcPct val="20000"/>
              </a:spcBef>
              <a:buFont typeface="Arial" panose="020B0604020202020204" pitchFamily="34" charset="0"/>
              <a:buChar char="•"/>
              <a:tabLst>
                <a:tab pos="542925" algn="l"/>
                <a:tab pos="993775"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627063" eaLnBrk="0" hangingPunct="0">
              <a:spcBef>
                <a:spcPct val="20000"/>
              </a:spcBef>
              <a:buFont typeface="Arial" panose="020B0604020202020204" pitchFamily="34" charset="0"/>
              <a:buChar char="–"/>
              <a:tabLst>
                <a:tab pos="542925" algn="l"/>
                <a:tab pos="993775"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627063" eaLnBrk="0" hangingPunct="0">
              <a:spcBef>
                <a:spcPct val="20000"/>
              </a:spcBef>
              <a:buFont typeface="Arial" panose="020B0604020202020204" pitchFamily="34" charset="0"/>
              <a:buChar char="•"/>
              <a:tabLst>
                <a:tab pos="542925" algn="l"/>
                <a:tab pos="993775"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627063" eaLnBrk="0" hangingPunct="0">
              <a:spcBef>
                <a:spcPct val="20000"/>
              </a:spcBef>
              <a:buFont typeface="Arial" panose="020B0604020202020204" pitchFamily="34" charset="0"/>
              <a:buChar char="–"/>
              <a:tabLst>
                <a:tab pos="542925" algn="l"/>
                <a:tab pos="993775"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627063" eaLnBrk="0" hangingPunct="0">
              <a:spcBef>
                <a:spcPct val="20000"/>
              </a:spcBef>
              <a:buFont typeface="Arial" panose="020B0604020202020204" pitchFamily="34" charset="0"/>
              <a:buChar char="»"/>
              <a:tabLst>
                <a:tab pos="542925" algn="l"/>
                <a:tab pos="993775"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627063" eaLnBrk="0" fontAlgn="base" hangingPunct="0">
              <a:spcBef>
                <a:spcPct val="20000"/>
              </a:spcBef>
              <a:spcAft>
                <a:spcPct val="0"/>
              </a:spcAft>
              <a:buFont typeface="Arial" panose="020B0604020202020204" pitchFamily="34" charset="0"/>
              <a:buChar char="»"/>
              <a:tabLst>
                <a:tab pos="542925" algn="l"/>
                <a:tab pos="993775"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627063" eaLnBrk="0" fontAlgn="base" hangingPunct="0">
              <a:spcBef>
                <a:spcPct val="20000"/>
              </a:spcBef>
              <a:spcAft>
                <a:spcPct val="0"/>
              </a:spcAft>
              <a:buFont typeface="Arial" panose="020B0604020202020204" pitchFamily="34" charset="0"/>
              <a:buChar char="»"/>
              <a:tabLst>
                <a:tab pos="542925" algn="l"/>
                <a:tab pos="993775"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627063" eaLnBrk="0" fontAlgn="base" hangingPunct="0">
              <a:spcBef>
                <a:spcPct val="20000"/>
              </a:spcBef>
              <a:spcAft>
                <a:spcPct val="0"/>
              </a:spcAft>
              <a:buFont typeface="Arial" panose="020B0604020202020204" pitchFamily="34" charset="0"/>
              <a:buChar char="»"/>
              <a:tabLst>
                <a:tab pos="542925" algn="l"/>
                <a:tab pos="993775"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627063" eaLnBrk="0" fontAlgn="base" hangingPunct="0">
              <a:spcBef>
                <a:spcPct val="20000"/>
              </a:spcBef>
              <a:spcAft>
                <a:spcPct val="0"/>
              </a:spcAft>
              <a:buFont typeface="Arial" panose="020B0604020202020204" pitchFamily="34" charset="0"/>
              <a:buChar char="»"/>
              <a:tabLst>
                <a:tab pos="542925" algn="l"/>
                <a:tab pos="993775" algn="l"/>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rgbClr val="FFFFFF"/>
                </a:solidFill>
                <a:latin typeface="HG丸ｺﾞｼｯｸM-PRO" panose="020F0600000000000000" pitchFamily="50" charset="-128"/>
                <a:ea typeface="HG丸ｺﾞｼｯｸM-PRO" panose="020F0600000000000000" pitchFamily="50" charset="-128"/>
              </a:rPr>
              <a:t>利点 </a:t>
            </a:r>
            <a:r>
              <a:rPr lang="ja-JP" altLang="en-US" sz="24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FF00"/>
                </a:solidFill>
                <a:latin typeface="HG丸ｺﾞｼｯｸM-PRO" panose="020F0600000000000000" pitchFamily="50" charset="-128"/>
                <a:ea typeface="HG丸ｺﾞｼｯｸM-PRO" panose="020F0600000000000000" pitchFamily="50" charset="-128"/>
              </a:rPr>
              <a:t>検出表</a:t>
            </a:r>
            <a:r>
              <a:rPr lang="ja-JP" altLang="en-US" sz="2400" dirty="0">
                <a:solidFill>
                  <a:srgbClr val="FFFF00"/>
                </a:solidFill>
                <a:latin typeface="HG丸ｺﾞｼｯｸM-PRO" panose="020F0600000000000000" pitchFamily="50" charset="-128"/>
                <a:ea typeface="HG丸ｺﾞｼｯｸM-PRO" panose="020F0600000000000000" pitchFamily="50" charset="-128"/>
              </a:rPr>
              <a:t>として最も優れた表で、検出漏れが非常に少ない。</a:t>
            </a:r>
            <a:endParaRPr lang="en-US" altLang="ja-JP" sz="2400" dirty="0">
              <a:solidFill>
                <a:srgbClr val="FFFF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400" dirty="0">
                <a:solidFill>
                  <a:srgbClr val="FFFFFF"/>
                </a:solidFill>
                <a:latin typeface="HG丸ｺﾞｼｯｸM-PRO" panose="020F0600000000000000" pitchFamily="50" charset="-128"/>
                <a:ea typeface="HG丸ｺﾞｼｯｸM-PRO" panose="020F0600000000000000" pitchFamily="50" charset="-128"/>
              </a:rPr>
              <a:t>欠点 </a:t>
            </a:r>
            <a:r>
              <a:rPr lang="ja-JP" altLang="en-US" sz="24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2400" dirty="0" smtClean="0">
                <a:solidFill>
                  <a:srgbClr val="FFFF00"/>
                </a:solidFill>
                <a:latin typeface="HG丸ｺﾞｼｯｸM-PRO" panose="020F0600000000000000" pitchFamily="50" charset="-128"/>
                <a:ea typeface="HG丸ｺﾞｼｯｸM-PRO" panose="020F0600000000000000" pitchFamily="50" charset="-128"/>
              </a:rPr>
              <a:t>色覚</a:t>
            </a:r>
            <a:r>
              <a:rPr lang="ja-JP" altLang="en-US" sz="2400" dirty="0">
                <a:solidFill>
                  <a:srgbClr val="FFFF00"/>
                </a:solidFill>
                <a:latin typeface="HG丸ｺﾞｼｯｸM-PRO" panose="020F0600000000000000" pitchFamily="50" charset="-128"/>
                <a:ea typeface="HG丸ｺﾞｼｯｸM-PRO" panose="020F0600000000000000" pitchFamily="50" charset="-128"/>
              </a:rPr>
              <a:t>正常者を「色覚異常の疑い」として検出してしまう。</a:t>
            </a:r>
            <a:endParaRPr lang="en-US" altLang="ja-JP" sz="2400" dirty="0">
              <a:solidFill>
                <a:srgbClr val="FFFF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en-US" altLang="ja-JP" sz="2400" dirty="0">
                <a:solidFill>
                  <a:srgbClr val="FFFF00"/>
                </a:solidFill>
                <a:latin typeface="HG丸ｺﾞｼｯｸM-PRO" panose="020F0600000000000000" pitchFamily="50" charset="-128"/>
                <a:ea typeface="HG丸ｺﾞｼｯｸM-PRO" panose="020F0600000000000000" pitchFamily="50" charset="-128"/>
              </a:rPr>
              <a:t>	</a:t>
            </a:r>
            <a:r>
              <a:rPr lang="ja-JP" altLang="en-US" sz="2400" dirty="0" smtClean="0">
                <a:solidFill>
                  <a:srgbClr val="FFFF00"/>
                </a:solidFill>
                <a:latin typeface="HG丸ｺﾞｼｯｸM-PRO" panose="020F0600000000000000" pitchFamily="50" charset="-128"/>
                <a:ea typeface="HG丸ｺﾞｼｯｸM-PRO" panose="020F0600000000000000" pitchFamily="50" charset="-128"/>
              </a:rPr>
              <a:t>殊に</a:t>
            </a:r>
            <a:r>
              <a:rPr lang="ja-JP" altLang="en-US" sz="2400" dirty="0">
                <a:solidFill>
                  <a:srgbClr val="FFFF00"/>
                </a:solidFill>
                <a:latin typeface="HG丸ｺﾞｼｯｸM-PRO" panose="020F0600000000000000" pitchFamily="50" charset="-128"/>
                <a:ea typeface="HG丸ｺﾞｼｯｸM-PRO" panose="020F0600000000000000" pitchFamily="50" charset="-128"/>
              </a:rPr>
              <a:t>、遺伝的保因者の女子が誤って検出されることがある。</a:t>
            </a:r>
            <a:endParaRPr lang="en-US" altLang="ja-JP" sz="2400" dirty="0">
              <a:solidFill>
                <a:srgbClr val="FFFF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2400" i="1" dirty="0">
              <a:solidFill>
                <a:srgbClr val="FFFFFF"/>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400" dirty="0">
                <a:solidFill>
                  <a:srgbClr val="FFFFFF"/>
                </a:solidFill>
                <a:latin typeface="HG丸ｺﾞｼｯｸM-PRO" panose="020F0600000000000000" pitchFamily="50" charset="-128"/>
                <a:ea typeface="HG丸ｺﾞｼｯｸM-PRO" panose="020F0600000000000000" pitchFamily="50" charset="-128"/>
              </a:rPr>
              <a:t>平成</a:t>
            </a:r>
            <a:r>
              <a:rPr lang="en-US" altLang="ja-JP" sz="2400" dirty="0">
                <a:solidFill>
                  <a:srgbClr val="FFFFFF"/>
                </a:solidFill>
                <a:latin typeface="HG丸ｺﾞｼｯｸM-PRO" panose="020F0600000000000000" pitchFamily="50" charset="-128"/>
                <a:ea typeface="HG丸ｺﾞｼｯｸM-PRO" panose="020F0600000000000000" pitchFamily="50" charset="-128"/>
              </a:rPr>
              <a:t>25</a:t>
            </a:r>
            <a:r>
              <a:rPr lang="ja-JP" altLang="en-US" sz="2400" dirty="0">
                <a:solidFill>
                  <a:srgbClr val="FFFFFF"/>
                </a:solidFill>
                <a:latin typeface="HG丸ｺﾞｼｯｸM-PRO" panose="020F0600000000000000" pitchFamily="50" charset="-128"/>
                <a:ea typeface="HG丸ｺﾞｼｯｸM-PRO" panose="020F0600000000000000" pitchFamily="50" charset="-128"/>
              </a:rPr>
              <a:t>年</a:t>
            </a:r>
            <a:r>
              <a:rPr lang="en-US" altLang="ja-JP" sz="2400" dirty="0">
                <a:solidFill>
                  <a:srgbClr val="FFFFFF"/>
                </a:solidFill>
                <a:latin typeface="HG丸ｺﾞｼｯｸM-PRO" panose="020F0600000000000000" pitchFamily="50" charset="-128"/>
                <a:ea typeface="HG丸ｺﾞｼｯｸM-PRO" panose="020F0600000000000000" pitchFamily="50" charset="-128"/>
              </a:rPr>
              <a:t>3</a:t>
            </a:r>
            <a:r>
              <a:rPr lang="ja-JP" altLang="en-US" sz="2400" dirty="0">
                <a:solidFill>
                  <a:srgbClr val="FFFFFF"/>
                </a:solidFill>
                <a:latin typeface="HG丸ｺﾞｼｯｸM-PRO" panose="020F0600000000000000" pitchFamily="50" charset="-128"/>
                <a:ea typeface="HG丸ｺﾞｼｯｸM-PRO" panose="020F0600000000000000" pitchFamily="50" charset="-128"/>
              </a:rPr>
              <a:t>月、以下は廃刊</a:t>
            </a:r>
            <a:endParaRPr lang="en-US" altLang="ja-JP" sz="2400" dirty="0">
              <a:solidFill>
                <a:srgbClr val="FFFFFF"/>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en-US" altLang="ja-JP" sz="2400" dirty="0">
                <a:solidFill>
                  <a:srgbClr val="FFFFFF"/>
                </a:solidFill>
                <a:latin typeface="HG丸ｺﾞｼｯｸM-PRO" panose="020F0600000000000000" pitchFamily="50" charset="-128"/>
                <a:ea typeface="HG丸ｺﾞｼｯｸM-PRO" panose="020F0600000000000000" pitchFamily="50" charset="-128"/>
              </a:rPr>
              <a:t>		</a:t>
            </a:r>
            <a:r>
              <a:rPr lang="ja-JP" altLang="en-US" sz="2400" dirty="0">
                <a:solidFill>
                  <a:srgbClr val="FFFFFF"/>
                </a:solidFill>
                <a:latin typeface="HG丸ｺﾞｼｯｸM-PRO" panose="020F0600000000000000" pitchFamily="50" charset="-128"/>
                <a:ea typeface="HG丸ｺﾞｼｯｸM-PRO" panose="020F0600000000000000" pitchFamily="50" charset="-128"/>
              </a:rPr>
              <a:t>石原忍作</a:t>
            </a:r>
            <a:r>
              <a:rPr lang="en-US" altLang="ja-JP" sz="2400" dirty="0">
                <a:solidFill>
                  <a:srgbClr val="FFFFFF"/>
                </a:solidFill>
                <a:latin typeface="HG丸ｺﾞｼｯｸM-PRO" panose="020F0600000000000000" pitchFamily="50" charset="-128"/>
                <a:ea typeface="HG丸ｺﾞｼｯｸM-PRO" panose="020F0600000000000000" pitchFamily="50" charset="-128"/>
              </a:rPr>
              <a:t>		</a:t>
            </a:r>
            <a:r>
              <a:rPr lang="ja-JP" altLang="en-US" sz="2400" dirty="0">
                <a:solidFill>
                  <a:srgbClr val="FFFFFF"/>
                </a:solidFill>
                <a:latin typeface="HG丸ｺﾞｼｯｸM-PRO" panose="020F0600000000000000" pitchFamily="50" charset="-128"/>
                <a:ea typeface="HG丸ｺﾞｼｯｸM-PRO" panose="020F0600000000000000" pitchFamily="50" charset="-128"/>
              </a:rPr>
              <a:t>「石原色覚検査表 国際版</a:t>
            </a:r>
            <a:r>
              <a:rPr lang="en-US" altLang="ja-JP" sz="2400" dirty="0">
                <a:solidFill>
                  <a:srgbClr val="FFFFFF"/>
                </a:solidFill>
                <a:latin typeface="HG丸ｺﾞｼｯｸM-PRO" panose="020F0600000000000000" pitchFamily="50" charset="-128"/>
                <a:ea typeface="HG丸ｺﾞｼｯｸM-PRO" panose="020F0600000000000000" pitchFamily="50" charset="-128"/>
              </a:rPr>
              <a:t>38</a:t>
            </a:r>
            <a:r>
              <a:rPr lang="ja-JP" altLang="en-US" sz="2400" dirty="0">
                <a:solidFill>
                  <a:srgbClr val="FFFFFF"/>
                </a:solidFill>
                <a:latin typeface="HG丸ｺﾞｼｯｸM-PRO" panose="020F0600000000000000" pitchFamily="50" charset="-128"/>
                <a:ea typeface="HG丸ｺﾞｼｯｸM-PRO" panose="020F0600000000000000" pitchFamily="50" charset="-128"/>
              </a:rPr>
              <a:t>表」</a:t>
            </a:r>
            <a:endParaRPr lang="en-US" altLang="ja-JP" sz="2400" dirty="0">
              <a:solidFill>
                <a:srgbClr val="FFFFFF"/>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en-US" altLang="ja-JP" sz="2400" dirty="0">
                <a:solidFill>
                  <a:srgbClr val="FFFFFF"/>
                </a:solidFill>
                <a:latin typeface="HG丸ｺﾞｼｯｸM-PRO" panose="020F0600000000000000" pitchFamily="50" charset="-128"/>
                <a:ea typeface="HG丸ｺﾞｼｯｸM-PRO" panose="020F0600000000000000" pitchFamily="50" charset="-128"/>
              </a:rPr>
              <a:t>						</a:t>
            </a:r>
            <a:r>
              <a:rPr lang="ja-JP" altLang="en-US" sz="2400" dirty="0">
                <a:solidFill>
                  <a:srgbClr val="FFFFFF"/>
                </a:solidFill>
                <a:latin typeface="HG丸ｺﾞｼｯｸM-PRO" panose="020F0600000000000000" pitchFamily="50" charset="-128"/>
                <a:ea typeface="HG丸ｺﾞｼｯｸM-PRO" panose="020F0600000000000000" pitchFamily="50" charset="-128"/>
              </a:rPr>
              <a:t>「学校用色覚検査表」</a:t>
            </a:r>
          </a:p>
          <a:p>
            <a:pPr eaLnBrk="1" hangingPunct="1">
              <a:spcBef>
                <a:spcPct val="0"/>
              </a:spcBef>
              <a:buFontTx/>
              <a:buNone/>
            </a:pPr>
            <a:r>
              <a:rPr lang="en-US" altLang="ja-JP" sz="2400" dirty="0">
                <a:solidFill>
                  <a:srgbClr val="FFFFFF"/>
                </a:solidFill>
                <a:latin typeface="HG丸ｺﾞｼｯｸM-PRO" panose="020F0600000000000000" pitchFamily="50" charset="-128"/>
                <a:ea typeface="HG丸ｺﾞｼｯｸM-PRO" panose="020F0600000000000000" pitchFamily="50" charset="-128"/>
              </a:rPr>
              <a:t>		</a:t>
            </a:r>
            <a:r>
              <a:rPr lang="ja-JP" altLang="en-US" sz="2400" dirty="0">
                <a:solidFill>
                  <a:srgbClr val="FFFFFF"/>
                </a:solidFill>
                <a:latin typeface="HG丸ｺﾞｼｯｸM-PRO" panose="020F0600000000000000" pitchFamily="50" charset="-128"/>
                <a:ea typeface="HG丸ｺﾞｼｯｸM-PRO" panose="020F0600000000000000" pitchFamily="50" charset="-128"/>
              </a:rPr>
              <a:t>大熊篤二作</a:t>
            </a:r>
            <a:r>
              <a:rPr lang="en-US" altLang="ja-JP" sz="2400" dirty="0">
                <a:solidFill>
                  <a:srgbClr val="FFFFFF"/>
                </a:solidFill>
                <a:latin typeface="HG丸ｺﾞｼｯｸM-PRO" panose="020F0600000000000000" pitchFamily="50" charset="-128"/>
                <a:ea typeface="HG丸ｺﾞｼｯｸM-PRO" panose="020F0600000000000000" pitchFamily="50" charset="-128"/>
              </a:rPr>
              <a:t>	</a:t>
            </a:r>
            <a:r>
              <a:rPr lang="ja-JP" altLang="en-US" sz="2400" dirty="0">
                <a:solidFill>
                  <a:srgbClr val="FFFFFF"/>
                </a:solidFill>
                <a:latin typeface="HG丸ｺﾞｼｯｸM-PRO" panose="020F0600000000000000" pitchFamily="50" charset="-128"/>
                <a:ea typeface="HG丸ｺﾞｼｯｸM-PRO" panose="020F0600000000000000" pitchFamily="50" charset="-128"/>
              </a:rPr>
              <a:t>「新色覚異常検査表」　（環状表）</a:t>
            </a:r>
            <a:endParaRPr lang="en-US" altLang="ja-JP" sz="2400" dirty="0">
              <a:solidFill>
                <a:srgbClr val="FFFFFF"/>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2400" dirty="0">
              <a:solidFill>
                <a:srgbClr val="FFFFFF"/>
              </a:solidFill>
              <a:latin typeface="HG丸ｺﾞｼｯｸM-PRO" panose="020F0600000000000000" pitchFamily="50" charset="-128"/>
              <a:ea typeface="HG丸ｺﾞｼｯｸM-PRO" panose="020F0600000000000000" pitchFamily="50" charset="-128"/>
            </a:endParaRPr>
          </a:p>
          <a:p>
            <a:pPr eaLnBrk="1" hangingPunct="1">
              <a:spcBef>
                <a:spcPct val="0"/>
              </a:spcBef>
              <a:buFont typeface="Arial" panose="020B0604020202020204" pitchFamily="34" charset="0"/>
              <a:buNone/>
            </a:pPr>
            <a:r>
              <a:rPr lang="ja-JP" altLang="en-US" sz="2400" dirty="0">
                <a:solidFill>
                  <a:srgbClr val="FFFFFF"/>
                </a:solidFill>
                <a:latin typeface="HG丸ｺﾞｼｯｸM-PRO" panose="020F0600000000000000" pitchFamily="50" charset="-128"/>
                <a:ea typeface="HG丸ｺﾞｼｯｸM-PRO" panose="020F0600000000000000" pitchFamily="50" charset="-128"/>
              </a:rPr>
              <a:t>平成</a:t>
            </a:r>
            <a:r>
              <a:rPr lang="en-US" altLang="ja-JP" sz="2400" dirty="0">
                <a:solidFill>
                  <a:srgbClr val="FFFFFF"/>
                </a:solidFill>
                <a:latin typeface="HG丸ｺﾞｼｯｸM-PRO" panose="020F0600000000000000" pitchFamily="50" charset="-128"/>
                <a:ea typeface="HG丸ｺﾞｼｯｸM-PRO" panose="020F0600000000000000" pitchFamily="50" charset="-128"/>
              </a:rPr>
              <a:t>25</a:t>
            </a:r>
            <a:r>
              <a:rPr lang="ja-JP" altLang="en-US" sz="2400" dirty="0">
                <a:solidFill>
                  <a:srgbClr val="FFFFFF"/>
                </a:solidFill>
                <a:latin typeface="HG丸ｺﾞｼｯｸM-PRO" panose="020F0600000000000000" pitchFamily="50" charset="-128"/>
                <a:ea typeface="HG丸ｺﾞｼｯｸM-PRO" panose="020F0600000000000000" pitchFamily="50" charset="-128"/>
              </a:rPr>
              <a:t>年</a:t>
            </a:r>
            <a:r>
              <a:rPr lang="en-US" altLang="ja-JP" sz="2400" dirty="0">
                <a:solidFill>
                  <a:srgbClr val="FFFFFF"/>
                </a:solidFill>
                <a:latin typeface="HG丸ｺﾞｼｯｸM-PRO" panose="020F0600000000000000" pitchFamily="50" charset="-128"/>
                <a:ea typeface="HG丸ｺﾞｼｯｸM-PRO" panose="020F0600000000000000" pitchFamily="50" charset="-128"/>
              </a:rPr>
              <a:t>3</a:t>
            </a:r>
            <a:r>
              <a:rPr lang="ja-JP" altLang="en-US" sz="2400" dirty="0">
                <a:solidFill>
                  <a:srgbClr val="FFFFFF"/>
                </a:solidFill>
                <a:latin typeface="HG丸ｺﾞｼｯｸM-PRO" panose="020F0600000000000000" pitchFamily="50" charset="-128"/>
                <a:ea typeface="HG丸ｺﾞｼｯｸM-PRO" panose="020F0600000000000000" pitchFamily="50" charset="-128"/>
              </a:rPr>
              <a:t>月、以下が発刊</a:t>
            </a:r>
          </a:p>
          <a:p>
            <a:pPr eaLnBrk="1" hangingPunct="1">
              <a:spcBef>
                <a:spcPct val="0"/>
              </a:spcBef>
              <a:buFontTx/>
              <a:buNone/>
            </a:pPr>
            <a:r>
              <a:rPr lang="ja-JP" altLang="en-US" sz="24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2400" dirty="0">
                <a:solidFill>
                  <a:srgbClr val="FFFFFF"/>
                </a:solidFill>
                <a:latin typeface="HG丸ｺﾞｼｯｸM-PRO" panose="020F0600000000000000" pitchFamily="50" charset="-128"/>
                <a:ea typeface="HG丸ｺﾞｼｯｸM-PRO" panose="020F0600000000000000" pitchFamily="50" charset="-128"/>
              </a:rPr>
              <a:t>石原色覚検査表</a:t>
            </a:r>
            <a:r>
              <a:rPr lang="en-US" altLang="ja-JP" sz="2400" dirty="0">
                <a:solidFill>
                  <a:srgbClr val="FFFFFF"/>
                </a:solidFill>
                <a:latin typeface="HG丸ｺﾞｼｯｸM-PRO" panose="020F0600000000000000" pitchFamily="50" charset="-128"/>
                <a:ea typeface="HG丸ｺﾞｼｯｸM-PRO" panose="020F0600000000000000" pitchFamily="50" charset="-128"/>
              </a:rPr>
              <a:t>Ⅱ </a:t>
            </a:r>
            <a:r>
              <a:rPr lang="ja-JP" altLang="en-US" sz="2400" dirty="0">
                <a:solidFill>
                  <a:srgbClr val="FFFFFF"/>
                </a:solidFill>
                <a:latin typeface="HG丸ｺﾞｼｯｸM-PRO" panose="020F0600000000000000" pitchFamily="50" charset="-128"/>
                <a:ea typeface="HG丸ｺﾞｼｯｸM-PRO" panose="020F0600000000000000" pitchFamily="50" charset="-128"/>
              </a:rPr>
              <a:t>国際版</a:t>
            </a:r>
            <a:r>
              <a:rPr lang="en-US" altLang="ja-JP" sz="2400" dirty="0">
                <a:solidFill>
                  <a:srgbClr val="FFFFFF"/>
                </a:solidFill>
                <a:latin typeface="HG丸ｺﾞｼｯｸM-PRO" panose="020F0600000000000000" pitchFamily="50" charset="-128"/>
                <a:ea typeface="HG丸ｺﾞｼｯｸM-PRO" panose="020F0600000000000000" pitchFamily="50" charset="-128"/>
              </a:rPr>
              <a:t>38</a:t>
            </a:r>
            <a:r>
              <a:rPr lang="ja-JP" altLang="en-US" sz="2400" dirty="0">
                <a:solidFill>
                  <a:srgbClr val="FFFFFF"/>
                </a:solidFill>
                <a:latin typeface="HG丸ｺﾞｼｯｸM-PRO" panose="020F0600000000000000" pitchFamily="50" charset="-128"/>
                <a:ea typeface="HG丸ｺﾞｼｯｸM-PRO" panose="020F0600000000000000" pitchFamily="50" charset="-128"/>
              </a:rPr>
              <a:t>表</a:t>
            </a:r>
            <a:r>
              <a:rPr lang="ja-JP" altLang="en-US" sz="24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2400" dirty="0">
                <a:solidFill>
                  <a:srgbClr val="FFFFFF"/>
                </a:solidFill>
                <a:latin typeface="HG丸ｺﾞｼｯｸM-PRO" panose="020F0600000000000000" pitchFamily="50" charset="-128"/>
                <a:ea typeface="HG丸ｺﾞｼｯｸM-PRO" panose="020F0600000000000000" pitchFamily="50" charset="-128"/>
              </a:rPr>
              <a:t>数字表・環状表・曲線表）</a:t>
            </a:r>
          </a:p>
          <a:p>
            <a:pPr eaLnBrk="1" hangingPunct="1">
              <a:spcBef>
                <a:spcPct val="0"/>
              </a:spcBef>
              <a:buFont typeface="Arial" panose="020B0604020202020204" pitchFamily="34" charset="0"/>
              <a:buNone/>
            </a:pPr>
            <a:r>
              <a:rPr lang="ja-JP" altLang="en-US" sz="24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2400" dirty="0">
                <a:solidFill>
                  <a:srgbClr val="FFFFFF"/>
                </a:solidFill>
                <a:latin typeface="HG丸ｺﾞｼｯｸM-PRO" panose="020F0600000000000000" pitchFamily="50" charset="-128"/>
                <a:ea typeface="HG丸ｺﾞｼｯｸM-PRO" panose="020F0600000000000000" pitchFamily="50" charset="-128"/>
              </a:rPr>
              <a:t>石原色覚検査表</a:t>
            </a:r>
            <a:r>
              <a:rPr lang="en-US" altLang="ja-JP" sz="2400" dirty="0">
                <a:solidFill>
                  <a:srgbClr val="FFFFFF"/>
                </a:solidFill>
                <a:latin typeface="HG丸ｺﾞｼｯｸM-PRO" panose="020F0600000000000000" pitchFamily="50" charset="-128"/>
                <a:ea typeface="HG丸ｺﾞｼｯｸM-PRO" panose="020F0600000000000000" pitchFamily="50" charset="-128"/>
              </a:rPr>
              <a:t>Ⅱ 24</a:t>
            </a:r>
            <a:r>
              <a:rPr lang="ja-JP" altLang="en-US" sz="2400" dirty="0">
                <a:solidFill>
                  <a:srgbClr val="FFFFFF"/>
                </a:solidFill>
                <a:latin typeface="HG丸ｺﾞｼｯｸM-PRO" panose="020F0600000000000000" pitchFamily="50" charset="-128"/>
                <a:ea typeface="HG丸ｺﾞｼｯｸM-PRO" panose="020F0600000000000000" pitchFamily="50" charset="-128"/>
              </a:rPr>
              <a:t>表」　　</a:t>
            </a:r>
            <a:r>
              <a:rPr lang="ja-JP" altLang="en-US" sz="24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2400" dirty="0">
                <a:solidFill>
                  <a:srgbClr val="FFFFFF"/>
                </a:solidFill>
                <a:latin typeface="HG丸ｺﾞｼｯｸM-PRO" panose="020F0600000000000000" pitchFamily="50" charset="-128"/>
                <a:ea typeface="HG丸ｺﾞｼｯｸM-PRO" panose="020F0600000000000000" pitchFamily="50" charset="-128"/>
              </a:rPr>
              <a:t>数字表・環状表）</a:t>
            </a:r>
            <a:endParaRPr lang="en-US" altLang="ja-JP" sz="2400" dirty="0">
              <a:solidFill>
                <a:srgbClr val="FFFFFF"/>
              </a:solidFill>
              <a:latin typeface="HG丸ｺﾞｼｯｸM-PRO" panose="020F0600000000000000" pitchFamily="50" charset="-128"/>
              <a:ea typeface="HG丸ｺﾞｼｯｸM-PRO" panose="020F0600000000000000" pitchFamily="50" charset="-128"/>
            </a:endParaRPr>
          </a:p>
          <a:p>
            <a:pPr eaLnBrk="1" hangingPunct="1">
              <a:spcBef>
                <a:spcPct val="0"/>
              </a:spcBef>
              <a:buFont typeface="Arial" panose="020B0604020202020204" pitchFamily="34" charset="0"/>
              <a:buNone/>
            </a:pPr>
            <a:r>
              <a:rPr lang="ja-JP" altLang="en-US" sz="24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2400" dirty="0">
                <a:solidFill>
                  <a:srgbClr val="FFFFFF"/>
                </a:solidFill>
                <a:latin typeface="HG丸ｺﾞｼｯｸM-PRO" panose="020F0600000000000000" pitchFamily="50" charset="-128"/>
                <a:ea typeface="HG丸ｺﾞｼｯｸM-PRO" panose="020F0600000000000000" pitchFamily="50" charset="-128"/>
              </a:rPr>
              <a:t>石原色覚検査表</a:t>
            </a:r>
            <a:r>
              <a:rPr lang="en-US" altLang="ja-JP" sz="2400" dirty="0">
                <a:solidFill>
                  <a:srgbClr val="FFFFFF"/>
                </a:solidFill>
                <a:latin typeface="HG丸ｺﾞｼｯｸM-PRO" panose="020F0600000000000000" pitchFamily="50" charset="-128"/>
                <a:ea typeface="HG丸ｺﾞｼｯｸM-PRO" panose="020F0600000000000000" pitchFamily="50" charset="-128"/>
              </a:rPr>
              <a:t>Ⅱ </a:t>
            </a:r>
            <a:r>
              <a:rPr lang="ja-JP" altLang="en-US" sz="2400" dirty="0">
                <a:solidFill>
                  <a:srgbClr val="FFFFFF"/>
                </a:solidFill>
                <a:latin typeface="HG丸ｺﾞｼｯｸM-PRO" panose="020F0600000000000000" pitchFamily="50" charset="-128"/>
                <a:ea typeface="HG丸ｺﾞｼｯｸM-PRO" panose="020F0600000000000000" pitchFamily="50" charset="-128"/>
              </a:rPr>
              <a:t>コンサイス版</a:t>
            </a:r>
            <a:r>
              <a:rPr lang="en-US" altLang="ja-JP" sz="2400" dirty="0">
                <a:solidFill>
                  <a:srgbClr val="FFFFFF"/>
                </a:solidFill>
                <a:latin typeface="HG丸ｺﾞｼｯｸM-PRO" panose="020F0600000000000000" pitchFamily="50" charset="-128"/>
                <a:ea typeface="HG丸ｺﾞｼｯｸM-PRO" panose="020F0600000000000000" pitchFamily="50" charset="-128"/>
              </a:rPr>
              <a:t>14</a:t>
            </a:r>
            <a:r>
              <a:rPr lang="ja-JP" altLang="en-US" sz="2400" dirty="0">
                <a:solidFill>
                  <a:srgbClr val="FFFFFF"/>
                </a:solidFill>
                <a:latin typeface="HG丸ｺﾞｼｯｸM-PRO" panose="020F0600000000000000" pitchFamily="50" charset="-128"/>
                <a:ea typeface="HG丸ｺﾞｼｯｸM-PRO" panose="020F0600000000000000" pitchFamily="50" charset="-128"/>
              </a:rPr>
              <a:t>表</a:t>
            </a:r>
            <a:r>
              <a:rPr lang="ja-JP" altLang="en-US" sz="24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2400" dirty="0">
                <a:solidFill>
                  <a:srgbClr val="FFFFFF"/>
                </a:solidFill>
                <a:latin typeface="HG丸ｺﾞｼｯｸM-PRO" panose="020F0600000000000000" pitchFamily="50" charset="-128"/>
                <a:ea typeface="HG丸ｺﾞｼｯｸM-PRO" panose="020F0600000000000000" pitchFamily="50" charset="-128"/>
              </a:rPr>
              <a:t>数字表・環状表）</a:t>
            </a:r>
            <a:endParaRPr lang="en-US" altLang="ja-JP" sz="2400"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23918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正方形/長方形 2"/>
          <p:cNvSpPr/>
          <p:nvPr/>
        </p:nvSpPr>
        <p:spPr>
          <a:xfrm>
            <a:off x="6196193" y="3326691"/>
            <a:ext cx="2947807" cy="27666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2" name="正方形/長方形 1"/>
          <p:cNvSpPr/>
          <p:nvPr/>
        </p:nvSpPr>
        <p:spPr>
          <a:xfrm>
            <a:off x="156677" y="3326691"/>
            <a:ext cx="4854529" cy="27666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3" name="正方形/長方形 12"/>
          <p:cNvSpPr/>
          <p:nvPr/>
        </p:nvSpPr>
        <p:spPr>
          <a:xfrm>
            <a:off x="0" y="0"/>
            <a:ext cx="2236510" cy="707886"/>
          </a:xfrm>
          <a:prstGeom prst="rect">
            <a:avLst/>
          </a:prstGeom>
        </p:spPr>
        <p:txBody>
          <a:bodyPr wrap="none">
            <a:spAutoFit/>
          </a:bodyPr>
          <a:lstStyle/>
          <a:p>
            <a:r>
              <a:rPr lang="ja-JP" altLang="en-US" sz="4000" dirty="0" smtClean="0">
                <a:solidFill>
                  <a:srgbClr val="FFFF00"/>
                </a:solidFill>
                <a:latin typeface="HG丸ｺﾞｼｯｸM-PRO" pitchFamily="50" charset="-128"/>
                <a:ea typeface="HG丸ｺﾞｼｯｸM-PRO" pitchFamily="50" charset="-128"/>
              </a:rPr>
              <a:t>色覚とは</a:t>
            </a:r>
            <a:endParaRPr lang="en-US" altLang="ja-JP" sz="4000" dirty="0" smtClean="0">
              <a:solidFill>
                <a:srgbClr val="FFFF00"/>
              </a:solidFill>
              <a:latin typeface="HG丸ｺﾞｼｯｸM-PRO" pitchFamily="50" charset="-128"/>
              <a:ea typeface="HG丸ｺﾞｼｯｸM-PRO" pitchFamily="50" charset="-128"/>
            </a:endParaRPr>
          </a:p>
        </p:txBody>
      </p:sp>
      <p:sp>
        <p:nvSpPr>
          <p:cNvPr id="4" name="正方形/長方形 3"/>
          <p:cNvSpPr/>
          <p:nvPr/>
        </p:nvSpPr>
        <p:spPr>
          <a:xfrm>
            <a:off x="156677" y="817634"/>
            <a:ext cx="8735803" cy="2246769"/>
          </a:xfrm>
          <a:prstGeom prst="rect">
            <a:avLst/>
          </a:prstGeom>
        </p:spPr>
        <p:txBody>
          <a:bodyPr wrap="square">
            <a:spAutoFit/>
          </a:bodyPr>
          <a:lstStyle/>
          <a:p>
            <a:r>
              <a:rPr lang="ja-JP" altLang="en-US" sz="2800" dirty="0" smtClean="0">
                <a:solidFill>
                  <a:srgbClr val="FFFFFF"/>
                </a:solidFill>
                <a:latin typeface="HG丸ｺﾞｼｯｸM-PRO" pitchFamily="50" charset="-128"/>
                <a:ea typeface="HG丸ｺﾞｼｯｸM-PRO" pitchFamily="50" charset="-128"/>
              </a:rPr>
              <a:t>・網膜</a:t>
            </a:r>
            <a:r>
              <a:rPr lang="ja-JP" altLang="en-US" sz="2800" dirty="0">
                <a:solidFill>
                  <a:srgbClr val="FFFFFF"/>
                </a:solidFill>
                <a:latin typeface="HG丸ｺﾞｼｯｸM-PRO" pitchFamily="50" charset="-128"/>
                <a:ea typeface="HG丸ｺﾞｼｯｸM-PRO" pitchFamily="50" charset="-128"/>
              </a:rPr>
              <a:t>の視細胞には</a:t>
            </a:r>
            <a:r>
              <a:rPr lang="ja-JP" altLang="en-US" sz="2800" dirty="0" smtClean="0">
                <a:solidFill>
                  <a:srgbClr val="FFFFFF"/>
                </a:solidFill>
                <a:latin typeface="HG丸ｺﾞｼｯｸM-PRO" pitchFamily="50" charset="-128"/>
                <a:ea typeface="HG丸ｺﾞｼｯｸM-PRO" pitchFamily="50" charset="-128"/>
              </a:rPr>
              <a:t>、</a:t>
            </a:r>
            <a:r>
              <a:rPr lang="en-US" altLang="ja-JP" sz="2800" dirty="0" smtClean="0">
                <a:solidFill>
                  <a:srgbClr val="FFFFFF"/>
                </a:solidFill>
                <a:latin typeface="HG丸ｺﾞｼｯｸM-PRO" pitchFamily="50" charset="-128"/>
                <a:ea typeface="HG丸ｺﾞｼｯｸM-PRO" pitchFamily="50" charset="-128"/>
              </a:rPr>
              <a:t>L</a:t>
            </a:r>
            <a:r>
              <a:rPr lang="ja-JP" altLang="en-US" sz="2800" dirty="0" smtClean="0">
                <a:solidFill>
                  <a:srgbClr val="FFFFFF"/>
                </a:solidFill>
                <a:latin typeface="HG丸ｺﾞｼｯｸM-PRO" pitchFamily="50" charset="-128"/>
                <a:ea typeface="HG丸ｺﾞｼｯｸM-PRO" pitchFamily="50" charset="-128"/>
              </a:rPr>
              <a:t>錐体、</a:t>
            </a:r>
            <a:r>
              <a:rPr lang="en-US" altLang="ja-JP" sz="2800" dirty="0" smtClean="0">
                <a:solidFill>
                  <a:srgbClr val="FFFFFF"/>
                </a:solidFill>
                <a:latin typeface="HG丸ｺﾞｼｯｸM-PRO" pitchFamily="50" charset="-128"/>
                <a:ea typeface="HG丸ｺﾞｼｯｸM-PRO" pitchFamily="50" charset="-128"/>
              </a:rPr>
              <a:t>M</a:t>
            </a:r>
            <a:r>
              <a:rPr lang="ja-JP" altLang="en-US" sz="2800" dirty="0" smtClean="0">
                <a:solidFill>
                  <a:srgbClr val="FFFFFF"/>
                </a:solidFill>
                <a:latin typeface="HG丸ｺﾞｼｯｸM-PRO" pitchFamily="50" charset="-128"/>
                <a:ea typeface="HG丸ｺﾞｼｯｸM-PRO" pitchFamily="50" charset="-128"/>
              </a:rPr>
              <a:t>錐体、</a:t>
            </a:r>
            <a:r>
              <a:rPr lang="en-US" altLang="ja-JP" sz="2800" dirty="0" smtClean="0">
                <a:solidFill>
                  <a:srgbClr val="FFFFFF"/>
                </a:solidFill>
                <a:latin typeface="HG丸ｺﾞｼｯｸM-PRO" pitchFamily="50" charset="-128"/>
                <a:ea typeface="HG丸ｺﾞｼｯｸM-PRO" pitchFamily="50" charset="-128"/>
              </a:rPr>
              <a:t>S</a:t>
            </a:r>
            <a:r>
              <a:rPr lang="ja-JP" altLang="en-US" sz="2800" dirty="0" smtClean="0">
                <a:solidFill>
                  <a:srgbClr val="FFFFFF"/>
                </a:solidFill>
                <a:latin typeface="HG丸ｺﾞｼｯｸM-PRO" pitchFamily="50" charset="-128"/>
                <a:ea typeface="HG丸ｺﾞｼｯｸM-PRO" pitchFamily="50" charset="-128"/>
              </a:rPr>
              <a:t>錐体</a:t>
            </a:r>
            <a:r>
              <a:rPr lang="ja-JP" altLang="en-US" sz="2800" dirty="0">
                <a:solidFill>
                  <a:srgbClr val="FFFFFF"/>
                </a:solidFill>
                <a:latin typeface="HG丸ｺﾞｼｯｸM-PRO" pitchFamily="50" charset="-128"/>
                <a:ea typeface="HG丸ｺﾞｼｯｸM-PRO" pitchFamily="50" charset="-128"/>
              </a:rPr>
              <a:t>と</a:t>
            </a:r>
            <a:r>
              <a:rPr lang="ja-JP" altLang="en-US" sz="2800" dirty="0" smtClean="0">
                <a:solidFill>
                  <a:srgbClr val="FFFFFF"/>
                </a:solidFill>
                <a:latin typeface="HG丸ｺﾞｼｯｸM-PRO" pitchFamily="50" charset="-128"/>
                <a:ea typeface="HG丸ｺﾞｼｯｸM-PRO" pitchFamily="50" charset="-128"/>
              </a:rPr>
              <a:t>いう３つの</a:t>
            </a:r>
            <a:r>
              <a:rPr lang="ja-JP" altLang="en-US" sz="2800" dirty="0">
                <a:solidFill>
                  <a:srgbClr val="FFFFFF"/>
                </a:solidFill>
                <a:latin typeface="HG丸ｺﾞｼｯｸM-PRO" pitchFamily="50" charset="-128"/>
                <a:ea typeface="HG丸ｺﾞｼｯｸM-PRO" pitchFamily="50" charset="-128"/>
              </a:rPr>
              <a:t>視細胞があります。眼の中に入ってきた「光」は、この網膜内の視細胞でとらえられ、その情報が「視神経」を伝わって「脳」に運ばれ、そこで色を認識しています</a:t>
            </a:r>
            <a:r>
              <a:rPr lang="ja-JP" altLang="en-US" sz="2800" dirty="0" smtClean="0">
                <a:solidFill>
                  <a:srgbClr val="FFFFFF"/>
                </a:solidFill>
                <a:latin typeface="HG丸ｺﾞｼｯｸM-PRO" pitchFamily="50" charset="-128"/>
                <a:ea typeface="HG丸ｺﾞｼｯｸM-PRO" pitchFamily="50" charset="-128"/>
              </a:rPr>
              <a:t>。</a:t>
            </a:r>
            <a:endParaRPr lang="en-US" altLang="ja-JP" sz="2800" dirty="0" smtClean="0">
              <a:solidFill>
                <a:srgbClr val="FFFFFF"/>
              </a:solidFill>
              <a:latin typeface="HG丸ｺﾞｼｯｸM-PRO" pitchFamily="50" charset="-128"/>
              <a:ea typeface="HG丸ｺﾞｼｯｸM-PRO" pitchFamily="50" charset="-128"/>
            </a:endParaRPr>
          </a:p>
        </p:txBody>
      </p:sp>
      <p:sp>
        <p:nvSpPr>
          <p:cNvPr id="21" name="Rectangle 24"/>
          <p:cNvSpPr>
            <a:spLocks noChangeArrowheads="1"/>
          </p:cNvSpPr>
          <p:nvPr/>
        </p:nvSpPr>
        <p:spPr bwMode="auto">
          <a:xfrm>
            <a:off x="4857241" y="4259207"/>
            <a:ext cx="1511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buFont typeface="Wingdings" panose="05000000000000000000" pitchFamily="2" charset="2"/>
              <a:buNone/>
            </a:pPr>
            <a:r>
              <a:rPr lang="en-US" altLang="ja-JP" sz="1800" b="1" dirty="0">
                <a:solidFill>
                  <a:srgbClr val="FFFFFF"/>
                </a:solidFill>
                <a:latin typeface="HGPｺﾞｼｯｸE" panose="020B0900000000000000" pitchFamily="50" charset="-128"/>
                <a:ea typeface="HGPｺﾞｼｯｸE" panose="020B0900000000000000" pitchFamily="50" charset="-128"/>
              </a:rPr>
              <a:t>→ </a:t>
            </a:r>
            <a:r>
              <a:rPr lang="ja-JP" altLang="en-US" sz="1800" b="1" dirty="0">
                <a:solidFill>
                  <a:srgbClr val="FFFFFF"/>
                </a:solidFill>
                <a:latin typeface="HGPｺﾞｼｯｸE" panose="020B0900000000000000" pitchFamily="50" charset="-128"/>
                <a:ea typeface="HGPｺﾞｼｯｸE" panose="020B0900000000000000" pitchFamily="50" charset="-128"/>
              </a:rPr>
              <a:t>→</a:t>
            </a:r>
            <a:r>
              <a:rPr lang="ja-JP" altLang="en-US" sz="2000" b="1" dirty="0">
                <a:solidFill>
                  <a:srgbClr val="FFFFFF"/>
                </a:solidFill>
                <a:latin typeface="Arial" panose="020B0604020202020204" pitchFamily="34" charset="0"/>
                <a:ea typeface="ＭＳ ゴシック" panose="020B0609070205080204" pitchFamily="49" charset="-128"/>
              </a:rPr>
              <a:t>脳へ</a:t>
            </a:r>
          </a:p>
        </p:txBody>
      </p:sp>
      <p:sp>
        <p:nvSpPr>
          <p:cNvPr id="27" name="正方形/長方形 26"/>
          <p:cNvSpPr/>
          <p:nvPr/>
        </p:nvSpPr>
        <p:spPr>
          <a:xfrm>
            <a:off x="156677" y="6141959"/>
            <a:ext cx="8919118" cy="757130"/>
          </a:xfrm>
          <a:prstGeom prst="rect">
            <a:avLst/>
          </a:prstGeom>
        </p:spPr>
        <p:txBody>
          <a:bodyPr wrap="square">
            <a:spAutoFit/>
          </a:bodyPr>
          <a:lstStyle/>
          <a:p>
            <a:pPr>
              <a:lnSpc>
                <a:spcPct val="120000"/>
              </a:lnSpc>
              <a:buFont typeface="Wingdings" panose="05000000000000000000" pitchFamily="2" charset="2"/>
              <a:buNone/>
            </a:pPr>
            <a:r>
              <a:rPr lang="ja-JP" altLang="en-US" sz="1800" dirty="0">
                <a:solidFill>
                  <a:srgbClr val="FFFFFF"/>
                </a:solidFill>
                <a:latin typeface="HG丸ｺﾞｼｯｸM-PRO" pitchFamily="50" charset="-128"/>
                <a:ea typeface="HG丸ｺﾞｼｯｸM-PRO" pitchFamily="50" charset="-128"/>
              </a:rPr>
              <a:t>テレビのカラーが赤、緑、青の組合せで作られるように、脳でも赤、緑、青</a:t>
            </a:r>
            <a:r>
              <a:rPr lang="ja-JP" altLang="en-US" sz="1800" dirty="0" smtClean="0">
                <a:solidFill>
                  <a:srgbClr val="FFFFFF"/>
                </a:solidFill>
                <a:latin typeface="HG丸ｺﾞｼｯｸM-PRO" pitchFamily="50" charset="-128"/>
                <a:ea typeface="HG丸ｺﾞｼｯｸM-PRO" pitchFamily="50" charset="-128"/>
              </a:rPr>
              <a:t>の３つ</a:t>
            </a:r>
            <a:r>
              <a:rPr lang="ja-JP" altLang="en-US" sz="1800" dirty="0">
                <a:solidFill>
                  <a:srgbClr val="FFFFFF"/>
                </a:solidFill>
                <a:latin typeface="HG丸ｺﾞｼｯｸM-PRO" pitchFamily="50" charset="-128"/>
                <a:ea typeface="HG丸ｺﾞｼｯｸM-PRO" pitchFamily="50" charset="-128"/>
              </a:rPr>
              <a:t>の色の情報が混合されて、様々な色として認識されるのです。</a:t>
            </a:r>
          </a:p>
        </p:txBody>
      </p:sp>
      <p:pic>
        <p:nvPicPr>
          <p:cNvPr id="28" name="図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579115"/>
            <a:ext cx="4517136" cy="2353056"/>
          </a:xfrm>
          <a:prstGeom prst="rect">
            <a:avLst/>
          </a:prstGeom>
        </p:spPr>
      </p:pic>
      <p:pic>
        <p:nvPicPr>
          <p:cNvPr id="29" name="図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3573016"/>
            <a:ext cx="2566416" cy="2304288"/>
          </a:xfrm>
          <a:prstGeom prst="rect">
            <a:avLst/>
          </a:prstGeom>
        </p:spPr>
      </p:pic>
    </p:spTree>
    <p:extLst>
      <p:ext uri="{BB962C8B-B14F-4D97-AF65-F5344CB8AC3E}">
        <p14:creationId xmlns:p14="http://schemas.microsoft.com/office/powerpoint/2010/main" val="2569554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object 81"/>
          <p:cNvSpPr/>
          <p:nvPr/>
        </p:nvSpPr>
        <p:spPr>
          <a:xfrm>
            <a:off x="498062" y="1917988"/>
            <a:ext cx="8268869" cy="885193"/>
          </a:xfrm>
          <a:custGeom>
            <a:avLst/>
            <a:gdLst/>
            <a:ahLst/>
            <a:cxnLst/>
            <a:rect l="l" t="t" r="r" b="b"/>
            <a:pathLst>
              <a:path w="1871979" h="421004">
                <a:moveTo>
                  <a:pt x="1871471" y="0"/>
                </a:moveTo>
                <a:lnTo>
                  <a:pt x="0" y="0"/>
                </a:lnTo>
                <a:lnTo>
                  <a:pt x="0" y="420629"/>
                </a:lnTo>
                <a:lnTo>
                  <a:pt x="1871471" y="420629"/>
                </a:lnTo>
                <a:lnTo>
                  <a:pt x="1871471" y="419105"/>
                </a:lnTo>
                <a:lnTo>
                  <a:pt x="3047" y="419105"/>
                </a:lnTo>
                <a:lnTo>
                  <a:pt x="1523" y="417581"/>
                </a:lnTo>
                <a:lnTo>
                  <a:pt x="3047" y="417581"/>
                </a:lnTo>
                <a:lnTo>
                  <a:pt x="3047" y="1524"/>
                </a:lnTo>
                <a:lnTo>
                  <a:pt x="1871471" y="1524"/>
                </a:lnTo>
                <a:lnTo>
                  <a:pt x="1871471" y="0"/>
                </a:lnTo>
                <a:close/>
              </a:path>
              <a:path w="1871979" h="421004">
                <a:moveTo>
                  <a:pt x="3047" y="417581"/>
                </a:moveTo>
                <a:lnTo>
                  <a:pt x="1523" y="417581"/>
                </a:lnTo>
                <a:lnTo>
                  <a:pt x="3047" y="419105"/>
                </a:lnTo>
                <a:lnTo>
                  <a:pt x="3047" y="417581"/>
                </a:lnTo>
                <a:close/>
              </a:path>
              <a:path w="1871979" h="421004">
                <a:moveTo>
                  <a:pt x="1869947" y="417581"/>
                </a:moveTo>
                <a:lnTo>
                  <a:pt x="3047" y="417581"/>
                </a:lnTo>
                <a:lnTo>
                  <a:pt x="3047" y="419105"/>
                </a:lnTo>
                <a:lnTo>
                  <a:pt x="1869947" y="419105"/>
                </a:lnTo>
                <a:lnTo>
                  <a:pt x="1869947" y="417581"/>
                </a:lnTo>
                <a:close/>
              </a:path>
              <a:path w="1871979" h="421004">
                <a:moveTo>
                  <a:pt x="1871471" y="1524"/>
                </a:moveTo>
                <a:lnTo>
                  <a:pt x="1869947" y="1524"/>
                </a:lnTo>
                <a:lnTo>
                  <a:pt x="1869947" y="419105"/>
                </a:lnTo>
                <a:lnTo>
                  <a:pt x="1871471" y="417581"/>
                </a:lnTo>
                <a:lnTo>
                  <a:pt x="1871471" y="1524"/>
                </a:lnTo>
                <a:close/>
              </a:path>
              <a:path w="1871979" h="421004">
                <a:moveTo>
                  <a:pt x="1871471" y="417581"/>
                </a:moveTo>
                <a:lnTo>
                  <a:pt x="1869947" y="419105"/>
                </a:lnTo>
                <a:lnTo>
                  <a:pt x="1871471" y="419105"/>
                </a:lnTo>
                <a:lnTo>
                  <a:pt x="1871471" y="417581"/>
                </a:lnTo>
                <a:close/>
              </a:path>
            </a:pathLst>
          </a:custGeom>
          <a:solidFill>
            <a:srgbClr val="000000"/>
          </a:solidFill>
        </p:spPr>
        <p:txBody>
          <a:bodyPr wrap="square" lIns="0" tIns="0" rIns="0" bIns="0" rtlCol="0"/>
          <a:lstStyle/>
          <a:p>
            <a:endParaRPr sz="2000" dirty="0">
              <a:solidFill>
                <a:srgbClr val="FFFFFF"/>
              </a:solidFill>
            </a:endParaRPr>
          </a:p>
        </p:txBody>
      </p:sp>
      <p:sp>
        <p:nvSpPr>
          <p:cNvPr id="8" name="タイトル 1"/>
          <p:cNvSpPr txBox="1">
            <a:spLocks/>
          </p:cNvSpPr>
          <p:nvPr/>
        </p:nvSpPr>
        <p:spPr>
          <a:xfrm>
            <a:off x="-387105" y="238125"/>
            <a:ext cx="9711419" cy="922338"/>
          </a:xfrm>
          <a:prstGeom prst="rect">
            <a:avLst/>
          </a:prstGeom>
        </p:spPr>
        <p:txBody>
          <a:bodyPr/>
          <a:lstStyle/>
          <a:p>
            <a:pPr algn="ctr">
              <a:defRPr/>
            </a:pPr>
            <a:r>
              <a:rPr lang="ja-JP" altLang="en-US" sz="4400" kern="0" dirty="0" smtClean="0">
                <a:solidFill>
                  <a:srgbClr val="FFFFFF"/>
                </a:solidFill>
                <a:latin typeface="HG丸ｺﾞｼｯｸM-PRO" panose="020F0600000000000000" pitchFamily="50" charset="-128"/>
                <a:ea typeface="HG丸ｺﾞｼｯｸM-PRO" panose="020F0600000000000000" pitchFamily="50" charset="-128"/>
              </a:rPr>
              <a:t>石原色覚検査表</a:t>
            </a:r>
            <a:r>
              <a:rPr lang="en-US" altLang="ja-JP" sz="4400" kern="0" dirty="0" smtClean="0">
                <a:solidFill>
                  <a:srgbClr val="FFFFFF"/>
                </a:solidFill>
                <a:latin typeface="HG丸ｺﾞｼｯｸM-PRO" panose="020F0600000000000000" pitchFamily="50" charset="-128"/>
                <a:ea typeface="HG丸ｺﾞｼｯｸM-PRO" panose="020F0600000000000000" pitchFamily="50" charset="-128"/>
              </a:rPr>
              <a:t>Ⅱ</a:t>
            </a:r>
            <a:r>
              <a:rPr lang="ja-JP" altLang="en-US" sz="4400" kern="0" dirty="0" smtClean="0">
                <a:solidFill>
                  <a:srgbClr val="FFFFFF"/>
                </a:solidFill>
                <a:latin typeface="HG丸ｺﾞｼｯｸM-PRO" panose="020F0600000000000000" pitchFamily="50" charset="-128"/>
                <a:ea typeface="HG丸ｺﾞｼｯｸM-PRO" panose="020F0600000000000000" pitchFamily="50" charset="-128"/>
              </a:rPr>
              <a:t>　ｺﾝｻｲｽ版</a:t>
            </a:r>
            <a:r>
              <a:rPr lang="en-US" altLang="ja-JP" sz="4400" kern="0" dirty="0" smtClean="0">
                <a:solidFill>
                  <a:srgbClr val="FFFFFF"/>
                </a:solidFill>
                <a:latin typeface="HG丸ｺﾞｼｯｸM-PRO" panose="020F0600000000000000" pitchFamily="50" charset="-128"/>
                <a:ea typeface="HG丸ｺﾞｼｯｸM-PRO" panose="020F0600000000000000" pitchFamily="50" charset="-128"/>
              </a:rPr>
              <a:t>14</a:t>
            </a:r>
            <a:r>
              <a:rPr lang="ja-JP" altLang="en-US" sz="4400" kern="0" dirty="0" smtClean="0">
                <a:solidFill>
                  <a:srgbClr val="FFFFFF"/>
                </a:solidFill>
                <a:latin typeface="HG丸ｺﾞｼｯｸM-PRO" panose="020F0600000000000000" pitchFamily="50" charset="-128"/>
                <a:ea typeface="HG丸ｺﾞｼｯｸM-PRO" panose="020F0600000000000000" pitchFamily="50" charset="-128"/>
              </a:rPr>
              <a:t>表</a:t>
            </a:r>
          </a:p>
        </p:txBody>
      </p:sp>
      <p:sp>
        <p:nvSpPr>
          <p:cNvPr id="9" name="テキスト ボックス 3"/>
          <p:cNvSpPr txBox="1">
            <a:spLocks noChangeArrowheads="1"/>
          </p:cNvSpPr>
          <p:nvPr/>
        </p:nvSpPr>
        <p:spPr bwMode="auto">
          <a:xfrm>
            <a:off x="333375" y="1152525"/>
            <a:ext cx="784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FFFFFF"/>
                </a:solidFill>
                <a:latin typeface="Arial" panose="020B0604020202020204" pitchFamily="34" charset="0"/>
              </a:rPr>
              <a:t>１　　　　　　　</a:t>
            </a:r>
            <a:r>
              <a:rPr lang="ja-JP" altLang="en-US" sz="1800" dirty="0">
                <a:solidFill>
                  <a:srgbClr val="FFFFFF"/>
                </a:solidFill>
                <a:latin typeface="Arial" panose="020B0604020202020204" pitchFamily="34" charset="0"/>
              </a:rPr>
              <a:t>　　　　</a:t>
            </a:r>
            <a:r>
              <a:rPr lang="en-US" altLang="ja-JP" sz="1800" dirty="0">
                <a:solidFill>
                  <a:srgbClr val="FFFFFF"/>
                </a:solidFill>
                <a:latin typeface="Arial" panose="020B0604020202020204" pitchFamily="34" charset="0"/>
              </a:rPr>
              <a:t>14</a:t>
            </a:r>
            <a:r>
              <a:rPr lang="ja-JP" altLang="en-US" sz="1800" dirty="0">
                <a:solidFill>
                  <a:srgbClr val="FFFFFF"/>
                </a:solidFill>
                <a:latin typeface="Arial" panose="020B0604020202020204" pitchFamily="34" charset="0"/>
              </a:rPr>
              <a:t>　　</a:t>
            </a:r>
            <a:r>
              <a:rPr lang="ja-JP" altLang="en-US" sz="1800" b="1" dirty="0">
                <a:solidFill>
                  <a:srgbClr val="FFFFFF"/>
                </a:solidFill>
                <a:latin typeface="Arial" panose="020B0604020202020204" pitchFamily="34" charset="0"/>
              </a:rPr>
              <a:t>　　　　　　　　　　　　　　　　２　　　　　　　　　　　１３</a:t>
            </a:r>
          </a:p>
        </p:txBody>
      </p:sp>
      <p:sp>
        <p:nvSpPr>
          <p:cNvPr id="10" name="テキスト ボックス 7"/>
          <p:cNvSpPr txBox="1">
            <a:spLocks noChangeArrowheads="1"/>
          </p:cNvSpPr>
          <p:nvPr/>
        </p:nvSpPr>
        <p:spPr bwMode="auto">
          <a:xfrm>
            <a:off x="330200" y="4027488"/>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FFFFFF"/>
                </a:solidFill>
                <a:latin typeface="Arial" panose="020B0604020202020204" pitchFamily="34" charset="0"/>
              </a:rPr>
              <a:t>７　　　　　　　　     　１１　　　　　　　　　　         ８　　　　　　　　　　　　　１０</a:t>
            </a:r>
          </a:p>
        </p:txBody>
      </p:sp>
      <p:sp>
        <p:nvSpPr>
          <p:cNvPr id="15" name="テキスト ボックス 14"/>
          <p:cNvSpPr txBox="1">
            <a:spLocks noChangeArrowheads="1"/>
          </p:cNvSpPr>
          <p:nvPr/>
        </p:nvSpPr>
        <p:spPr bwMode="auto">
          <a:xfrm>
            <a:off x="498062" y="6307138"/>
            <a:ext cx="9020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FFFFFF"/>
                </a:solidFill>
                <a:latin typeface="HG丸ｺﾞｼｯｸM-PRO" panose="020F0600000000000000" pitchFamily="50" charset="-128"/>
                <a:ea typeface="HG丸ｺﾞｼｯｸM-PRO" panose="020F0600000000000000" pitchFamily="50" charset="-128"/>
              </a:rPr>
              <a:t>正常者のみ読める　　　　　　　　　　異常者のみ読める　　　</a:t>
            </a:r>
            <a:r>
              <a:rPr lang="ja-JP" altLang="en-US" sz="1800" dirty="0" smtClean="0">
                <a:solidFill>
                  <a:srgbClr val="FFFFFF"/>
                </a:solidFill>
                <a:latin typeface="HG丸ｺﾞｼｯｸM-PRO" panose="020F0600000000000000" pitchFamily="50" charset="-128"/>
                <a:ea typeface="HG丸ｺﾞｼｯｸM-PRO" panose="020F0600000000000000" pitchFamily="50" charset="-128"/>
              </a:rPr>
              <a:t>分類表</a:t>
            </a:r>
            <a:endParaRPr lang="ja-JP" altLang="en-US" sz="1800" dirty="0">
              <a:solidFill>
                <a:srgbClr val="FFFFFF"/>
              </a:solidFill>
              <a:latin typeface="HG丸ｺﾞｼｯｸM-PRO" panose="020F0600000000000000" pitchFamily="50" charset="-128"/>
              <a:ea typeface="HG丸ｺﾞｼｯｸM-PRO" panose="020F0600000000000000" pitchFamily="50" charset="-128"/>
            </a:endParaRPr>
          </a:p>
        </p:txBody>
      </p:sp>
      <p:sp>
        <p:nvSpPr>
          <p:cNvPr id="16" name="テキスト ボックス 29"/>
          <p:cNvSpPr txBox="1">
            <a:spLocks noChangeArrowheads="1"/>
          </p:cNvSpPr>
          <p:nvPr/>
        </p:nvSpPr>
        <p:spPr bwMode="auto">
          <a:xfrm>
            <a:off x="136660" y="3566274"/>
            <a:ext cx="8663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FFFFFF"/>
                </a:solidFill>
                <a:latin typeface="HG丸ｺﾞｼｯｸM-PRO" panose="020F0600000000000000" pitchFamily="50" charset="-128"/>
                <a:ea typeface="HG丸ｺﾞｼｯｸM-PRO" panose="020F0600000000000000" pitchFamily="50" charset="-128"/>
              </a:rPr>
              <a:t>正常者、異常者とも読める　　　　　　　　</a:t>
            </a:r>
            <a:r>
              <a:rPr lang="ja-JP" altLang="en-US" sz="1800" dirty="0" smtClean="0">
                <a:solidFill>
                  <a:srgbClr val="FFFFFF"/>
                </a:solidFill>
                <a:latin typeface="HG丸ｺﾞｼｯｸM-PRO" panose="020F0600000000000000" pitchFamily="50" charset="-128"/>
                <a:ea typeface="HG丸ｺﾞｼｯｸM-PRO" panose="020F0600000000000000" pitchFamily="50" charset="-128"/>
              </a:rPr>
              <a:t>正常者</a:t>
            </a:r>
            <a:r>
              <a:rPr lang="ja-JP" altLang="en-US" sz="1800" dirty="0">
                <a:solidFill>
                  <a:srgbClr val="FFFFFF"/>
                </a:solidFill>
                <a:latin typeface="HG丸ｺﾞｼｯｸM-PRO" panose="020F0600000000000000" pitchFamily="50" charset="-128"/>
                <a:ea typeface="HG丸ｺﾞｼｯｸM-PRO" panose="020F0600000000000000" pitchFamily="50" charset="-128"/>
              </a:rPr>
              <a:t>と異常者が異なる読み方</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81" y="1524566"/>
            <a:ext cx="2040294" cy="1959429"/>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875" y="1520825"/>
            <a:ext cx="2035479" cy="1966586"/>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448" y="1552090"/>
            <a:ext cx="1975104" cy="1926336"/>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3754" y="1552090"/>
            <a:ext cx="1962912" cy="1926336"/>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073" y="4416520"/>
            <a:ext cx="1901952" cy="1871472"/>
          </a:xfrm>
          <a:prstGeom prst="rect">
            <a:avLst/>
          </a:prstGeom>
        </p:spPr>
      </p:pic>
      <p:pic>
        <p:nvPicPr>
          <p:cNvPr id="11" name="図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2025" y="4416520"/>
            <a:ext cx="1883664" cy="1871472"/>
          </a:xfrm>
          <a:prstGeom prst="rect">
            <a:avLst/>
          </a:prstGeom>
        </p:spPr>
      </p:pic>
      <p:pic>
        <p:nvPicPr>
          <p:cNvPr id="14" name="図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4604" y="4419315"/>
            <a:ext cx="1877568" cy="1840992"/>
          </a:xfrm>
          <a:prstGeom prst="rect">
            <a:avLst/>
          </a:prstGeom>
        </p:spPr>
      </p:pic>
      <p:pic>
        <p:nvPicPr>
          <p:cNvPr id="23" name="図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4979" y="4412251"/>
            <a:ext cx="1901952" cy="1871472"/>
          </a:xfrm>
          <a:prstGeom prst="rect">
            <a:avLst/>
          </a:prstGeom>
        </p:spPr>
      </p:pic>
    </p:spTree>
    <p:extLst>
      <p:ext uri="{BB962C8B-B14F-4D97-AF65-F5344CB8AC3E}">
        <p14:creationId xmlns:p14="http://schemas.microsoft.com/office/powerpoint/2010/main" val="1904338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 name="正方形/長方形 12"/>
          <p:cNvSpPr/>
          <p:nvPr/>
        </p:nvSpPr>
        <p:spPr>
          <a:xfrm>
            <a:off x="0" y="0"/>
            <a:ext cx="2749471" cy="707886"/>
          </a:xfrm>
          <a:prstGeom prst="rect">
            <a:avLst/>
          </a:prstGeom>
        </p:spPr>
        <p:txBody>
          <a:bodyPr wrap="none">
            <a:spAutoFit/>
          </a:bodyPr>
          <a:lstStyle/>
          <a:p>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お話の順番</a:t>
            </a:r>
            <a:endParaRPr lang="en-US" altLang="ja-JP" sz="4000"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547664" y="764704"/>
            <a:ext cx="7160935" cy="2062103"/>
          </a:xfrm>
          <a:prstGeom prst="rect">
            <a:avLst/>
          </a:prstGeom>
        </p:spPr>
        <p:txBody>
          <a:bodyPr wrap="none">
            <a:spAutoFit/>
          </a:bodyPr>
          <a:lstStyle/>
          <a:p>
            <a:r>
              <a:rPr lang="ja-JP" altLang="en-US"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t>１．先天色覚異常のこと</a:t>
            </a:r>
            <a:endParaRPr lang="en-US" altLang="ja-JP"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endParaRPr>
          </a:p>
          <a:p>
            <a:r>
              <a:rPr lang="ja-JP" altLang="en-US"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t>２．学校保険における色覚検査の変遷</a:t>
            </a:r>
            <a:r>
              <a:rPr lang="en-US" altLang="ja-JP"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t/>
            </a:r>
            <a:br>
              <a:rPr lang="en-US" altLang="ja-JP"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br>
            <a:r>
              <a:rPr lang="ja-JP" altLang="en-US"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rPr>
              <a:t>３．実際の色覚検診</a:t>
            </a:r>
            <a:endParaRPr lang="en-US" altLang="ja-JP" sz="3200" strike="sngStrike" dirty="0" smtClean="0">
              <a:solidFill>
                <a:srgbClr val="FFFFFF">
                  <a:lumMod val="50000"/>
                </a:srgbClr>
              </a:solidFill>
              <a:latin typeface="HG丸ｺﾞｼｯｸM-PRO" panose="020F0600000000000000" pitchFamily="50" charset="-128"/>
              <a:ea typeface="HG丸ｺﾞｼｯｸM-PRO" panose="020F0600000000000000" pitchFamily="50" charset="-128"/>
            </a:endParaRP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４．愛知県眼科医会のフローチャート</a:t>
            </a:r>
            <a:endParaRPr lang="en-US" altLang="ja-JP" sz="3200"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7" name="Text Box 6"/>
          <p:cNvSpPr txBox="1">
            <a:spLocks noChangeArrowheads="1"/>
          </p:cNvSpPr>
          <p:nvPr/>
        </p:nvSpPr>
        <p:spPr bwMode="auto">
          <a:xfrm>
            <a:off x="1358903" y="6405699"/>
            <a:ext cx="1412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pPr>
            <a:r>
              <a:rPr lang="ja-JP" altLang="en-US" sz="2000" b="1" dirty="0">
                <a:solidFill>
                  <a:srgbClr val="FFFF00"/>
                </a:solidFill>
                <a:latin typeface="HG丸ｺﾞｼｯｸM-PRO" panose="020F0600000000000000" pitchFamily="50" charset="-128"/>
                <a:ea typeface="HG丸ｺﾞｼｯｸM-PRO" panose="020F0600000000000000" pitchFamily="50" charset="-128"/>
              </a:rPr>
              <a:t>１</a:t>
            </a:r>
            <a:r>
              <a:rPr lang="ja-JP" altLang="en-US" sz="2000" b="1" dirty="0" smtClean="0">
                <a:solidFill>
                  <a:srgbClr val="FFFF00"/>
                </a:solidFill>
                <a:latin typeface="HG丸ｺﾞｼｯｸM-PRO" panose="020F0600000000000000" pitchFamily="50" charset="-128"/>
                <a:ea typeface="HG丸ｺﾞｼｯｸM-PRO" panose="020F0600000000000000" pitchFamily="50" charset="-128"/>
              </a:rPr>
              <a:t>型</a:t>
            </a:r>
            <a:r>
              <a:rPr lang="en-US" altLang="ja-JP" sz="2000" b="1" dirty="0" smtClean="0">
                <a:solidFill>
                  <a:srgbClr val="FFFF00"/>
                </a:solidFill>
                <a:latin typeface="HG丸ｺﾞｼｯｸM-PRO" panose="020F0600000000000000" pitchFamily="50" charset="-128"/>
                <a:ea typeface="HG丸ｺﾞｼｯｸM-PRO" panose="020F0600000000000000" pitchFamily="50" charset="-128"/>
              </a:rPr>
              <a:t>2</a:t>
            </a:r>
            <a:r>
              <a:rPr lang="ja-JP" altLang="en-US" sz="2000" b="1" dirty="0">
                <a:solidFill>
                  <a:srgbClr val="FFFF00"/>
                </a:solidFill>
                <a:latin typeface="HG丸ｺﾞｼｯｸM-PRO" panose="020F0600000000000000" pitchFamily="50" charset="-128"/>
                <a:ea typeface="HG丸ｺﾞｼｯｸM-PRO" panose="020F0600000000000000" pitchFamily="50" charset="-128"/>
              </a:rPr>
              <a:t>色覚</a:t>
            </a:r>
          </a:p>
        </p:txBody>
      </p:sp>
      <p:sp>
        <p:nvSpPr>
          <p:cNvPr id="8" name="Text Box 8"/>
          <p:cNvSpPr txBox="1">
            <a:spLocks noChangeArrowheads="1"/>
          </p:cNvSpPr>
          <p:nvPr/>
        </p:nvSpPr>
        <p:spPr bwMode="auto">
          <a:xfrm>
            <a:off x="4211960" y="6381328"/>
            <a:ext cx="16175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pPr>
            <a:r>
              <a:rPr lang="ja-JP" altLang="en-US" sz="2000" b="1" dirty="0">
                <a:solidFill>
                  <a:srgbClr val="FFFF00"/>
                </a:solidFill>
                <a:latin typeface="HG丸ｺﾞｼｯｸM-PRO" panose="020F0600000000000000" pitchFamily="50" charset="-128"/>
                <a:ea typeface="HG丸ｺﾞｼｯｸM-PRO" panose="020F0600000000000000" pitchFamily="50" charset="-128"/>
              </a:rPr>
              <a:t>２</a:t>
            </a:r>
            <a:r>
              <a:rPr lang="ja-JP" altLang="en-US" sz="2000" b="1" dirty="0" smtClean="0">
                <a:solidFill>
                  <a:srgbClr val="FFFF00"/>
                </a:solidFill>
                <a:latin typeface="HG丸ｺﾞｼｯｸM-PRO" panose="020F0600000000000000" pitchFamily="50" charset="-128"/>
                <a:ea typeface="HG丸ｺﾞｼｯｸM-PRO" panose="020F0600000000000000" pitchFamily="50" charset="-128"/>
              </a:rPr>
              <a:t>型２色覚</a:t>
            </a:r>
            <a:endParaRPr lang="ja-JP" altLang="en-US" sz="2000" b="1" dirty="0">
              <a:solidFill>
                <a:srgbClr val="FFFF00"/>
              </a:solidFill>
              <a:latin typeface="HG丸ｺﾞｼｯｸM-PRO" panose="020F0600000000000000" pitchFamily="50" charset="-128"/>
              <a:ea typeface="HG丸ｺﾞｼｯｸM-PRO" panose="020F0600000000000000" pitchFamily="50" charset="-128"/>
            </a:endParaRPr>
          </a:p>
        </p:txBody>
      </p:sp>
      <p:sp>
        <p:nvSpPr>
          <p:cNvPr id="9" name="正方形/長方形 1"/>
          <p:cNvSpPr>
            <a:spLocks noChangeArrowheads="1"/>
          </p:cNvSpPr>
          <p:nvPr/>
        </p:nvSpPr>
        <p:spPr bwMode="auto">
          <a:xfrm>
            <a:off x="3932061" y="3631090"/>
            <a:ext cx="3565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Clr>
                <a:srgbClr val="800080"/>
              </a:buClr>
              <a:buFont typeface="Wingdings" panose="05000000000000000000" pitchFamily="2" charset="2"/>
              <a:buNone/>
            </a:pPr>
            <a:r>
              <a:rPr lang="ja-JP" altLang="en-US" sz="2000" dirty="0" smtClean="0">
                <a:solidFill>
                  <a:srgbClr val="FFFF00"/>
                </a:solidFill>
                <a:latin typeface="HG丸ｺﾞｼｯｸM-PRO" panose="020F0600000000000000" pitchFamily="50" charset="-128"/>
                <a:ea typeface="HG丸ｺﾞｼｯｸM-PRO" panose="020F0600000000000000" pitchFamily="50" charset="-128"/>
              </a:rPr>
              <a:t>シミュレーションソフト</a:t>
            </a:r>
            <a:endParaRPr lang="en-US" altLang="ja-JP" sz="2000" dirty="0" smtClean="0">
              <a:solidFill>
                <a:srgbClr val="FFFF00"/>
              </a:solidFill>
              <a:latin typeface="HG丸ｺﾞｼｯｸM-PRO" panose="020F0600000000000000" pitchFamily="50" charset="-128"/>
              <a:ea typeface="HG丸ｺﾞｼｯｸM-PRO" panose="020F0600000000000000" pitchFamily="50" charset="-128"/>
            </a:endParaRPr>
          </a:p>
          <a:p>
            <a:pPr eaLnBrk="1" hangingPunct="1">
              <a:buClr>
                <a:srgbClr val="800080"/>
              </a:buClr>
              <a:buFont typeface="Wingdings" panose="05000000000000000000" pitchFamily="2" charset="2"/>
              <a:buNone/>
            </a:pPr>
            <a:r>
              <a:rPr lang="ja-JP" altLang="en-US" sz="2000" dirty="0" smtClean="0">
                <a:solidFill>
                  <a:srgbClr val="FFFF00"/>
                </a:solidFill>
                <a:latin typeface="HG丸ｺﾞｼｯｸM-PRO" panose="020F0600000000000000" pitchFamily="50" charset="-128"/>
                <a:ea typeface="HG丸ｺﾞｼｯｸM-PRO" panose="020F0600000000000000" pitchFamily="50" charset="-128"/>
              </a:rPr>
              <a:t>による強度</a:t>
            </a:r>
            <a:r>
              <a:rPr lang="ja-JP" altLang="en-US" sz="2000" dirty="0">
                <a:solidFill>
                  <a:srgbClr val="FFFF00"/>
                </a:solidFill>
                <a:latin typeface="HG丸ｺﾞｼｯｸM-PRO" panose="020F0600000000000000" pitchFamily="50" charset="-128"/>
                <a:ea typeface="HG丸ｺﾞｼｯｸM-PRO" panose="020F0600000000000000" pitchFamily="50" charset="-128"/>
              </a:rPr>
              <a:t>色覚異常の見え方</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81" y="2923743"/>
            <a:ext cx="2950464" cy="1700784"/>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25" y="4736592"/>
            <a:ext cx="2962656" cy="1664208"/>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5467" y="4730496"/>
            <a:ext cx="3005328" cy="1676400"/>
          </a:xfrm>
          <a:prstGeom prst="rect">
            <a:avLst/>
          </a:prstGeom>
        </p:spPr>
      </p:pic>
    </p:spTree>
    <p:extLst>
      <p:ext uri="{BB962C8B-B14F-4D97-AF65-F5344CB8AC3E}">
        <p14:creationId xmlns:p14="http://schemas.microsoft.com/office/powerpoint/2010/main" val="2885982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
          <p:cNvSpPr txBox="1">
            <a:spLocks noChangeArrowheads="1"/>
          </p:cNvSpPr>
          <p:nvPr/>
        </p:nvSpPr>
        <p:spPr bwMode="auto">
          <a:xfrm>
            <a:off x="1979712" y="548680"/>
            <a:ext cx="4895849" cy="738664"/>
          </a:xfrm>
          <a:prstGeom prst="rect">
            <a:avLst/>
          </a:prstGeom>
          <a:noFill/>
          <a:ln w="38100">
            <a:solidFill>
              <a:srgbClr val="000000"/>
            </a:solidFill>
            <a:miter lim="800000"/>
            <a:headEnd/>
            <a:tailEnd/>
          </a:ln>
        </p:spPr>
        <p:txBody>
          <a:bodyPr>
            <a:spAutoFit/>
          </a:bodyPr>
          <a:lstStyle>
            <a:lvl1pPr defTabSz="622300" eaLnBrk="0" hangingPunct="0">
              <a:spcBef>
                <a:spcPct val="20000"/>
              </a:spcBef>
              <a:buFont typeface="Arial" charset="0"/>
              <a:buChar char="•"/>
              <a:tabLst>
                <a:tab pos="722313" algn="l"/>
                <a:tab pos="895350" algn="l"/>
              </a:tabLst>
              <a:defRPr kumimoji="1" sz="3200">
                <a:solidFill>
                  <a:schemeClr val="tx1"/>
                </a:solidFill>
                <a:latin typeface="Calibri" pitchFamily="34" charset="0"/>
                <a:ea typeface="ＭＳ Ｐゴシック" charset="-128"/>
              </a:defRPr>
            </a:lvl1pPr>
            <a:lvl2pPr marL="742950" indent="-285750" defTabSz="622300" eaLnBrk="0" hangingPunct="0">
              <a:spcBef>
                <a:spcPct val="20000"/>
              </a:spcBef>
              <a:buFont typeface="Arial" charset="0"/>
              <a:buChar char="–"/>
              <a:tabLst>
                <a:tab pos="722313" algn="l"/>
                <a:tab pos="895350" algn="l"/>
              </a:tabLst>
              <a:defRPr kumimoji="1" sz="2800">
                <a:solidFill>
                  <a:schemeClr val="tx1"/>
                </a:solidFill>
                <a:latin typeface="Calibri" pitchFamily="34" charset="0"/>
                <a:ea typeface="ＭＳ Ｐゴシック" charset="-128"/>
              </a:defRPr>
            </a:lvl2pPr>
            <a:lvl3pPr marL="1143000" indent="-228600" defTabSz="622300" eaLnBrk="0" hangingPunct="0">
              <a:spcBef>
                <a:spcPct val="20000"/>
              </a:spcBef>
              <a:buFont typeface="Arial" charset="0"/>
              <a:buChar char="•"/>
              <a:tabLst>
                <a:tab pos="722313" algn="l"/>
                <a:tab pos="895350" algn="l"/>
              </a:tabLst>
              <a:defRPr kumimoji="1" sz="2400">
                <a:solidFill>
                  <a:schemeClr val="tx1"/>
                </a:solidFill>
                <a:latin typeface="Calibri" pitchFamily="34" charset="0"/>
                <a:ea typeface="ＭＳ Ｐゴシック" charset="-128"/>
              </a:defRPr>
            </a:lvl3pPr>
            <a:lvl4pPr marL="1600200" indent="-228600" defTabSz="622300" eaLnBrk="0" hangingPunct="0">
              <a:spcBef>
                <a:spcPct val="20000"/>
              </a:spcBef>
              <a:buFont typeface="Arial" charset="0"/>
              <a:buChar char="–"/>
              <a:tabLst>
                <a:tab pos="722313" algn="l"/>
                <a:tab pos="895350" algn="l"/>
              </a:tabLst>
              <a:defRPr kumimoji="1" sz="2000">
                <a:solidFill>
                  <a:schemeClr val="tx1"/>
                </a:solidFill>
                <a:latin typeface="Calibri" pitchFamily="34" charset="0"/>
                <a:ea typeface="ＭＳ Ｐゴシック" charset="-128"/>
              </a:defRPr>
            </a:lvl4pPr>
            <a:lvl5pPr marL="2057400" indent="-228600" defTabSz="622300" eaLnBrk="0" hangingPunct="0">
              <a:spcBef>
                <a:spcPct val="20000"/>
              </a:spcBef>
              <a:buFont typeface="Arial" charset="0"/>
              <a:buChar char="»"/>
              <a:tabLst>
                <a:tab pos="722313" algn="l"/>
                <a:tab pos="895350" algn="l"/>
              </a:tabLst>
              <a:defRPr kumimoji="1" sz="2000">
                <a:solidFill>
                  <a:schemeClr val="tx1"/>
                </a:solidFill>
                <a:latin typeface="Calibri" pitchFamily="34" charset="0"/>
                <a:ea typeface="ＭＳ Ｐゴシック" charset="-128"/>
              </a:defRPr>
            </a:lvl5pPr>
            <a:lvl6pPr marL="2514600" indent="-228600" defTabSz="622300" eaLnBrk="0" fontAlgn="base" hangingPunct="0">
              <a:spcBef>
                <a:spcPct val="20000"/>
              </a:spcBef>
              <a:spcAft>
                <a:spcPct val="0"/>
              </a:spcAft>
              <a:buFont typeface="Arial" charset="0"/>
              <a:buChar char="»"/>
              <a:tabLst>
                <a:tab pos="722313" algn="l"/>
                <a:tab pos="895350" algn="l"/>
              </a:tabLst>
              <a:defRPr kumimoji="1" sz="2000">
                <a:solidFill>
                  <a:schemeClr val="tx1"/>
                </a:solidFill>
                <a:latin typeface="Calibri" pitchFamily="34" charset="0"/>
                <a:ea typeface="ＭＳ Ｐゴシック" charset="-128"/>
              </a:defRPr>
            </a:lvl6pPr>
            <a:lvl7pPr marL="2971800" indent="-228600" defTabSz="622300" eaLnBrk="0" fontAlgn="base" hangingPunct="0">
              <a:spcBef>
                <a:spcPct val="20000"/>
              </a:spcBef>
              <a:spcAft>
                <a:spcPct val="0"/>
              </a:spcAft>
              <a:buFont typeface="Arial" charset="0"/>
              <a:buChar char="»"/>
              <a:tabLst>
                <a:tab pos="722313" algn="l"/>
                <a:tab pos="895350" algn="l"/>
              </a:tabLst>
              <a:defRPr kumimoji="1" sz="2000">
                <a:solidFill>
                  <a:schemeClr val="tx1"/>
                </a:solidFill>
                <a:latin typeface="Calibri" pitchFamily="34" charset="0"/>
                <a:ea typeface="ＭＳ Ｐゴシック" charset="-128"/>
              </a:defRPr>
            </a:lvl7pPr>
            <a:lvl8pPr marL="3429000" indent="-228600" defTabSz="622300" eaLnBrk="0" fontAlgn="base" hangingPunct="0">
              <a:spcBef>
                <a:spcPct val="20000"/>
              </a:spcBef>
              <a:spcAft>
                <a:spcPct val="0"/>
              </a:spcAft>
              <a:buFont typeface="Arial" charset="0"/>
              <a:buChar char="»"/>
              <a:tabLst>
                <a:tab pos="722313" algn="l"/>
                <a:tab pos="895350" algn="l"/>
              </a:tabLst>
              <a:defRPr kumimoji="1" sz="2000">
                <a:solidFill>
                  <a:schemeClr val="tx1"/>
                </a:solidFill>
                <a:latin typeface="Calibri" pitchFamily="34" charset="0"/>
                <a:ea typeface="ＭＳ Ｐゴシック" charset="-128"/>
              </a:defRPr>
            </a:lvl8pPr>
            <a:lvl9pPr marL="3886200" indent="-228600" defTabSz="622300" eaLnBrk="0" fontAlgn="base" hangingPunct="0">
              <a:spcBef>
                <a:spcPct val="20000"/>
              </a:spcBef>
              <a:spcAft>
                <a:spcPct val="0"/>
              </a:spcAft>
              <a:buFont typeface="Arial" charset="0"/>
              <a:buChar char="»"/>
              <a:tabLst>
                <a:tab pos="722313" algn="l"/>
                <a:tab pos="895350" algn="l"/>
              </a:tabLst>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kern="0" dirty="0" smtClean="0">
                <a:solidFill>
                  <a:srgbClr val="000000"/>
                </a:solidFill>
              </a:rPr>
              <a:t>	</a:t>
            </a:r>
            <a:r>
              <a:rPr lang="ja-JP" altLang="en-US" sz="1400" kern="0" dirty="0" smtClean="0">
                <a:solidFill>
                  <a:srgbClr val="000000"/>
                </a:solidFill>
                <a:latin typeface="ＭＳ Ｐゴシック"/>
                <a:ea typeface="ＭＳ Ｐゴシック"/>
              </a:rPr>
              <a:t>ｽｸﾘｰﾆﾝｸﾞ</a:t>
            </a:r>
            <a:endParaRPr lang="en-US" altLang="ja-JP" sz="1400" kern="0" dirty="0" smtClean="0">
              <a:solidFill>
                <a:srgbClr val="000000"/>
              </a:solidFill>
              <a:latin typeface="ＭＳ Ｐゴシック"/>
              <a:ea typeface="ＭＳ Ｐゴシック"/>
            </a:endParaRPr>
          </a:p>
          <a:p>
            <a:pPr eaLnBrk="1" hangingPunct="1">
              <a:spcBef>
                <a:spcPct val="0"/>
              </a:spcBef>
              <a:buFontTx/>
              <a:buNone/>
              <a:defRPr/>
            </a:pPr>
            <a:r>
              <a:rPr lang="ja-JP" altLang="en-US" sz="1400" kern="0" dirty="0" smtClean="0">
                <a:solidFill>
                  <a:srgbClr val="000000"/>
                </a:solidFill>
              </a:rPr>
              <a:t>使用表：</a:t>
            </a:r>
            <a:r>
              <a:rPr lang="en-US" altLang="ja-JP" sz="1400" kern="0" dirty="0" smtClean="0">
                <a:solidFill>
                  <a:srgbClr val="000000"/>
                </a:solidFill>
              </a:rPr>
              <a:t>	</a:t>
            </a:r>
            <a:r>
              <a:rPr lang="ja-JP" altLang="en-US" sz="1400" kern="0" dirty="0" smtClean="0">
                <a:solidFill>
                  <a:srgbClr val="000000"/>
                </a:solidFill>
              </a:rPr>
              <a:t>石原色覚検査表</a:t>
            </a:r>
            <a:r>
              <a:rPr lang="en-US" altLang="ja-JP" sz="1400" kern="0" dirty="0" smtClean="0">
                <a:solidFill>
                  <a:srgbClr val="000000"/>
                </a:solidFill>
              </a:rPr>
              <a:t>Ⅱ</a:t>
            </a:r>
            <a:r>
              <a:rPr lang="ja-JP" altLang="en-US" sz="1400" kern="0" dirty="0" smtClean="0">
                <a:solidFill>
                  <a:srgbClr val="000000"/>
                </a:solidFill>
              </a:rPr>
              <a:t>ｺﾝｻｲｽ版</a:t>
            </a:r>
            <a:r>
              <a:rPr lang="en-US" altLang="ja-JP" sz="1400" kern="0" dirty="0" smtClean="0">
                <a:solidFill>
                  <a:srgbClr val="000000"/>
                </a:solidFill>
              </a:rPr>
              <a:t>14</a:t>
            </a:r>
            <a:r>
              <a:rPr lang="ja-JP" altLang="en-US" sz="1400" kern="0" dirty="0" smtClean="0">
                <a:solidFill>
                  <a:srgbClr val="000000"/>
                </a:solidFill>
              </a:rPr>
              <a:t>表 </a:t>
            </a:r>
            <a:r>
              <a:rPr lang="en-US" altLang="ja-JP" sz="1400" b="1" kern="0" dirty="0" smtClean="0">
                <a:solidFill>
                  <a:srgbClr val="000000"/>
                </a:solidFill>
                <a:latin typeface="ＭＳ Ｐゴシック" panose="020B0600070205080204" pitchFamily="50" charset="-128"/>
                <a:ea typeface="ＭＳ Ｐゴシック" panose="020B0600070205080204" pitchFamily="50" charset="-128"/>
              </a:rPr>
              <a:t>*2</a:t>
            </a:r>
            <a:r>
              <a:rPr lang="ja-JP" altLang="en-US" sz="1400" kern="0" dirty="0" smtClean="0">
                <a:solidFill>
                  <a:srgbClr val="000000"/>
                </a:solidFill>
              </a:rPr>
              <a:t> </a:t>
            </a:r>
            <a:endParaRPr lang="en-US" altLang="ja-JP" sz="1400" b="1" kern="0" baseline="30000" dirty="0" smtClean="0">
              <a:solidFill>
                <a:srgbClr val="000000"/>
              </a:solidFill>
            </a:endParaRPr>
          </a:p>
          <a:p>
            <a:pPr eaLnBrk="1" hangingPunct="1">
              <a:spcBef>
                <a:spcPct val="0"/>
              </a:spcBef>
              <a:buFontTx/>
              <a:buNone/>
              <a:defRPr/>
            </a:pPr>
            <a:r>
              <a:rPr lang="ja-JP" altLang="en-US" sz="1400" kern="0" dirty="0" smtClean="0">
                <a:solidFill>
                  <a:srgbClr val="000000"/>
                </a:solidFill>
                <a:latin typeface="ＭＳ ゴシック" pitchFamily="49" charset="-128"/>
                <a:ea typeface="ＭＳ ゴシック" pitchFamily="49" charset="-128"/>
              </a:rPr>
              <a:t>場　所</a:t>
            </a:r>
            <a:r>
              <a:rPr lang="ja-JP" altLang="en-US" sz="1400" kern="0" dirty="0" smtClean="0">
                <a:solidFill>
                  <a:srgbClr val="000000"/>
                </a:solidFill>
              </a:rPr>
              <a:t>：</a:t>
            </a:r>
            <a:r>
              <a:rPr lang="en-US" altLang="ja-JP" sz="1400" kern="0" dirty="0" smtClean="0">
                <a:solidFill>
                  <a:srgbClr val="000000"/>
                </a:solidFill>
              </a:rPr>
              <a:t>	</a:t>
            </a:r>
            <a:r>
              <a:rPr lang="ja-JP" altLang="en-US" sz="1400" kern="0" dirty="0" smtClean="0">
                <a:solidFill>
                  <a:srgbClr val="000000"/>
                </a:solidFill>
              </a:rPr>
              <a:t>学校（養護教諭の先生など） </a:t>
            </a:r>
            <a:endParaRPr lang="en-US" altLang="ja-JP" sz="1400" kern="0" dirty="0" smtClean="0">
              <a:solidFill>
                <a:srgbClr val="000000"/>
              </a:solidFill>
            </a:endParaRPr>
          </a:p>
        </p:txBody>
      </p:sp>
      <p:sp>
        <p:nvSpPr>
          <p:cNvPr id="9219" name="タイトル 1"/>
          <p:cNvSpPr txBox="1">
            <a:spLocks/>
          </p:cNvSpPr>
          <p:nvPr/>
        </p:nvSpPr>
        <p:spPr bwMode="auto">
          <a:xfrm>
            <a:off x="1979712" y="0"/>
            <a:ext cx="5266267" cy="346472"/>
          </a:xfrm>
          <a:prstGeom prst="rect">
            <a:avLst/>
          </a:prstGeom>
          <a:noFill/>
          <a:ln w="9525">
            <a:noFill/>
            <a:miter lim="800000"/>
            <a:headEnd/>
            <a:tailEnd/>
          </a:ln>
        </p:spPr>
        <p:txBody>
          <a:bodyPr anchor="ctr"/>
          <a:lstStyle/>
          <a:p>
            <a:r>
              <a:rPr lang="ja-JP" altLang="en-US" sz="2800" dirty="0" smtClean="0">
                <a:solidFill>
                  <a:srgbClr val="000000"/>
                </a:solidFill>
                <a:latin typeface="HGP創英角ｺﾞｼｯｸUB" pitchFamily="50" charset="-128"/>
                <a:ea typeface="HGP創英角ｺﾞｼｯｸUB" pitchFamily="50" charset="-128"/>
              </a:rPr>
              <a:t>愛知県色覚</a:t>
            </a:r>
            <a:r>
              <a:rPr lang="ja-JP" altLang="en-US" sz="2800" dirty="0">
                <a:solidFill>
                  <a:srgbClr val="000000"/>
                </a:solidFill>
                <a:latin typeface="HGP創英角ｺﾞｼｯｸUB" pitchFamily="50" charset="-128"/>
                <a:ea typeface="HGP創英角ｺﾞｼｯｸUB" pitchFamily="50" charset="-128"/>
              </a:rPr>
              <a:t>検査フローチャート</a:t>
            </a:r>
            <a:endParaRPr lang="ja-JP" altLang="en-US" sz="2800" dirty="0">
              <a:solidFill>
                <a:srgbClr val="FF0000"/>
              </a:solidFill>
              <a:latin typeface="HGP創英角ｺﾞｼｯｸUB" pitchFamily="50" charset="-128"/>
              <a:ea typeface="HGP創英角ｺﾞｼｯｸUB" pitchFamily="50" charset="-128"/>
            </a:endParaRPr>
          </a:p>
        </p:txBody>
      </p:sp>
      <p:sp>
        <p:nvSpPr>
          <p:cNvPr id="10" name="テキスト ボックス 1"/>
          <p:cNvSpPr txBox="1">
            <a:spLocks noChangeArrowheads="1"/>
          </p:cNvSpPr>
          <p:nvPr/>
        </p:nvSpPr>
        <p:spPr bwMode="auto">
          <a:xfrm>
            <a:off x="173567" y="729854"/>
            <a:ext cx="1270000" cy="523220"/>
          </a:xfrm>
          <a:prstGeom prst="rect">
            <a:avLst/>
          </a:prstGeom>
          <a:noFill/>
          <a:ln w="38100">
            <a:solidFill>
              <a:srgbClr val="000000"/>
            </a:solidFill>
            <a:miter lim="800000"/>
            <a:headEnd/>
            <a:tailEnd/>
          </a:ln>
        </p:spPr>
        <p:txBody>
          <a:bodyPr>
            <a:spAutoFit/>
          </a:bodyPr>
          <a:lstStyle>
            <a:lvl1pPr defTabSz="6223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62230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6223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6223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6223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1400" kern="0" dirty="0" smtClean="0">
                <a:solidFill>
                  <a:srgbClr val="000000"/>
                </a:solidFill>
              </a:rPr>
              <a:t>色覚検査</a:t>
            </a:r>
            <a:endParaRPr lang="en-US" altLang="ja-JP" sz="1400" kern="0" dirty="0" smtClean="0">
              <a:solidFill>
                <a:srgbClr val="000000"/>
              </a:solidFill>
            </a:endParaRPr>
          </a:p>
          <a:p>
            <a:pPr algn="ctr" eaLnBrk="1" hangingPunct="1">
              <a:spcBef>
                <a:spcPct val="0"/>
              </a:spcBef>
              <a:buFontTx/>
              <a:buNone/>
              <a:defRPr/>
            </a:pPr>
            <a:r>
              <a:rPr lang="ja-JP" altLang="en-US" sz="1400" kern="0" dirty="0" smtClean="0">
                <a:solidFill>
                  <a:srgbClr val="000000"/>
                </a:solidFill>
              </a:rPr>
              <a:t>希望者 </a:t>
            </a:r>
            <a:r>
              <a:rPr lang="en-US" altLang="ja-JP" sz="1400" b="1" kern="0" dirty="0" smtClean="0">
                <a:solidFill>
                  <a:srgbClr val="000000"/>
                </a:solidFill>
                <a:latin typeface="ＭＳ Ｐゴシック"/>
                <a:ea typeface="ＭＳ Ｐゴシック"/>
              </a:rPr>
              <a:t>*1</a:t>
            </a:r>
          </a:p>
        </p:txBody>
      </p:sp>
      <p:sp>
        <p:nvSpPr>
          <p:cNvPr id="11" name="テキスト ボックス 1"/>
          <p:cNvSpPr txBox="1">
            <a:spLocks noChangeArrowheads="1"/>
          </p:cNvSpPr>
          <p:nvPr/>
        </p:nvSpPr>
        <p:spPr bwMode="auto">
          <a:xfrm>
            <a:off x="7484534" y="729854"/>
            <a:ext cx="1485900" cy="307777"/>
          </a:xfrm>
          <a:prstGeom prst="rect">
            <a:avLst/>
          </a:prstGeom>
          <a:noFill/>
          <a:ln w="38100">
            <a:solidFill>
              <a:srgbClr val="000000"/>
            </a:solidFill>
            <a:miter lim="800000"/>
            <a:headEnd/>
            <a:tailEnd/>
          </a:ln>
        </p:spPr>
        <p:txBody>
          <a:bodyPr>
            <a:spAutoFit/>
          </a:bodyPr>
          <a:lstStyle>
            <a:lvl1pPr defTabSz="6223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62230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6223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6223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6223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1400" kern="0" dirty="0" smtClean="0">
                <a:solidFill>
                  <a:srgbClr val="000000"/>
                </a:solidFill>
              </a:rPr>
              <a:t>正常３色覚</a:t>
            </a:r>
            <a:endParaRPr lang="en-US" altLang="ja-JP" sz="1400" kern="0" dirty="0" smtClean="0">
              <a:solidFill>
                <a:srgbClr val="000000"/>
              </a:solidFill>
            </a:endParaRPr>
          </a:p>
        </p:txBody>
      </p:sp>
      <p:sp>
        <p:nvSpPr>
          <p:cNvPr id="12" name="右矢印 11"/>
          <p:cNvSpPr/>
          <p:nvPr/>
        </p:nvSpPr>
        <p:spPr>
          <a:xfrm rot="5400000">
            <a:off x="2683273" y="1237192"/>
            <a:ext cx="183356" cy="287867"/>
          </a:xfrm>
          <a:prstGeom prst="rightArrow">
            <a:avLst/>
          </a:prstGeom>
          <a:solidFill>
            <a:srgbClr val="000000"/>
          </a:solidFill>
          <a:ln w="25400" cap="flat" cmpd="sng" algn="ctr">
            <a:noFill/>
            <a:prstDash val="solid"/>
          </a:ln>
          <a:effectLst/>
        </p:spPr>
        <p:txBody>
          <a:bodyPr anchor="ctr"/>
          <a:lstStyle/>
          <a:p>
            <a:pPr algn="ctr">
              <a:defRPr/>
            </a:pPr>
            <a:endParaRPr kumimoji="0" lang="ja-JP" altLang="en-US" kern="0">
              <a:solidFill>
                <a:srgbClr val="000000"/>
              </a:solidFill>
              <a:latin typeface="Times New Roman"/>
              <a:ea typeface="ＭＳ Ｐゴシック"/>
            </a:endParaRPr>
          </a:p>
        </p:txBody>
      </p:sp>
      <p:sp>
        <p:nvSpPr>
          <p:cNvPr id="13" name="右矢印 12"/>
          <p:cNvSpPr/>
          <p:nvPr/>
        </p:nvSpPr>
        <p:spPr>
          <a:xfrm>
            <a:off x="7059084" y="770335"/>
            <a:ext cx="304800" cy="175022"/>
          </a:xfrm>
          <a:prstGeom prst="rightArrow">
            <a:avLst/>
          </a:prstGeom>
          <a:solidFill>
            <a:srgbClr val="000000"/>
          </a:solidFill>
          <a:ln w="25400" cap="flat" cmpd="sng" algn="ctr">
            <a:noFill/>
            <a:prstDash val="solid"/>
          </a:ln>
          <a:effectLst/>
        </p:spPr>
        <p:txBody>
          <a:bodyPr anchor="ctr"/>
          <a:lstStyle/>
          <a:p>
            <a:pPr algn="ctr">
              <a:defRPr/>
            </a:pPr>
            <a:endParaRPr kumimoji="0" lang="ja-JP" altLang="en-US" kern="0">
              <a:solidFill>
                <a:srgbClr val="000000"/>
              </a:solidFill>
              <a:latin typeface="Times New Roman"/>
              <a:ea typeface="ＭＳ Ｐゴシック"/>
            </a:endParaRPr>
          </a:p>
        </p:txBody>
      </p:sp>
      <p:sp>
        <p:nvSpPr>
          <p:cNvPr id="14" name="右矢印 13"/>
          <p:cNvSpPr/>
          <p:nvPr/>
        </p:nvSpPr>
        <p:spPr>
          <a:xfrm>
            <a:off x="1538817" y="845344"/>
            <a:ext cx="345016" cy="161925"/>
          </a:xfrm>
          <a:prstGeom prst="rightArrow">
            <a:avLst/>
          </a:prstGeom>
          <a:solidFill>
            <a:srgbClr val="000000"/>
          </a:solidFill>
          <a:ln w="25400" cap="flat" cmpd="sng" algn="ctr">
            <a:noFill/>
            <a:prstDash val="solid"/>
          </a:ln>
          <a:effectLst/>
        </p:spPr>
        <p:txBody>
          <a:bodyPr anchor="ctr"/>
          <a:lstStyle/>
          <a:p>
            <a:pPr algn="ctr">
              <a:defRPr/>
            </a:pPr>
            <a:endParaRPr kumimoji="0" lang="ja-JP" altLang="en-US" kern="0">
              <a:solidFill>
                <a:srgbClr val="000000"/>
              </a:solidFill>
              <a:latin typeface="Times New Roman"/>
              <a:ea typeface="ＭＳ Ｐゴシック"/>
            </a:endParaRPr>
          </a:p>
        </p:txBody>
      </p:sp>
      <p:sp>
        <p:nvSpPr>
          <p:cNvPr id="15" name="テキスト ボックス 1"/>
          <p:cNvSpPr txBox="1">
            <a:spLocks noChangeArrowheads="1"/>
          </p:cNvSpPr>
          <p:nvPr/>
        </p:nvSpPr>
        <p:spPr bwMode="auto">
          <a:xfrm>
            <a:off x="1991784" y="1512094"/>
            <a:ext cx="4874683" cy="954107"/>
          </a:xfrm>
          <a:prstGeom prst="rect">
            <a:avLst/>
          </a:prstGeom>
          <a:noFill/>
          <a:ln w="38100">
            <a:solidFill>
              <a:srgbClr val="000000"/>
            </a:solidFill>
            <a:miter lim="800000"/>
            <a:headEnd/>
            <a:tailEnd/>
          </a:ln>
        </p:spPr>
        <p:txBody>
          <a:bodyPr>
            <a:spAutoFit/>
          </a:bodyPr>
          <a:lstStyle>
            <a:lvl1pPr defTabSz="722313" eaLnBrk="0" hangingPunct="0">
              <a:spcBef>
                <a:spcPct val="20000"/>
              </a:spcBef>
              <a:buFont typeface="Arial" charset="0"/>
              <a:buChar char="•"/>
              <a:tabLst>
                <a:tab pos="722313" algn="l"/>
                <a:tab pos="895350" algn="l"/>
              </a:tabLst>
              <a:defRPr kumimoji="1" sz="3200">
                <a:solidFill>
                  <a:schemeClr val="tx1"/>
                </a:solidFill>
                <a:latin typeface="Calibri" pitchFamily="34" charset="0"/>
                <a:ea typeface="ＭＳ Ｐゴシック" charset="-128"/>
              </a:defRPr>
            </a:lvl1pPr>
            <a:lvl2pPr marL="742950" indent="-285750" defTabSz="722313" eaLnBrk="0" hangingPunct="0">
              <a:spcBef>
                <a:spcPct val="20000"/>
              </a:spcBef>
              <a:buFont typeface="Arial" charset="0"/>
              <a:buChar char="–"/>
              <a:tabLst>
                <a:tab pos="722313" algn="l"/>
                <a:tab pos="895350" algn="l"/>
              </a:tabLst>
              <a:defRPr kumimoji="1" sz="2800">
                <a:solidFill>
                  <a:schemeClr val="tx1"/>
                </a:solidFill>
                <a:latin typeface="Calibri" pitchFamily="34" charset="0"/>
                <a:ea typeface="ＭＳ Ｐゴシック" charset="-128"/>
              </a:defRPr>
            </a:lvl2pPr>
            <a:lvl3pPr marL="1143000" indent="-228600" defTabSz="722313" eaLnBrk="0" hangingPunct="0">
              <a:spcBef>
                <a:spcPct val="20000"/>
              </a:spcBef>
              <a:buFont typeface="Arial" charset="0"/>
              <a:buChar char="•"/>
              <a:tabLst>
                <a:tab pos="722313" algn="l"/>
                <a:tab pos="895350" algn="l"/>
              </a:tabLst>
              <a:defRPr kumimoji="1" sz="2400">
                <a:solidFill>
                  <a:schemeClr val="tx1"/>
                </a:solidFill>
                <a:latin typeface="Calibri" pitchFamily="34" charset="0"/>
                <a:ea typeface="ＭＳ Ｐゴシック" charset="-128"/>
              </a:defRPr>
            </a:lvl3pPr>
            <a:lvl4pPr marL="1600200" indent="-228600" defTabSz="722313" eaLnBrk="0" hangingPunct="0">
              <a:spcBef>
                <a:spcPct val="20000"/>
              </a:spcBef>
              <a:buFont typeface="Arial" charset="0"/>
              <a:buChar char="–"/>
              <a:tabLst>
                <a:tab pos="722313" algn="l"/>
                <a:tab pos="895350" algn="l"/>
              </a:tabLst>
              <a:defRPr kumimoji="1" sz="2000">
                <a:solidFill>
                  <a:schemeClr val="tx1"/>
                </a:solidFill>
                <a:latin typeface="Calibri" pitchFamily="34" charset="0"/>
                <a:ea typeface="ＭＳ Ｐゴシック" charset="-128"/>
              </a:defRPr>
            </a:lvl4pPr>
            <a:lvl5pPr marL="2057400" indent="-228600" defTabSz="722313" eaLnBrk="0" hangingPunct="0">
              <a:spcBef>
                <a:spcPct val="20000"/>
              </a:spcBef>
              <a:buFont typeface="Arial" charset="0"/>
              <a:buChar char="»"/>
              <a:tabLst>
                <a:tab pos="722313" algn="l"/>
                <a:tab pos="895350" algn="l"/>
              </a:tabLst>
              <a:defRPr kumimoji="1" sz="2000">
                <a:solidFill>
                  <a:schemeClr val="tx1"/>
                </a:solidFill>
                <a:latin typeface="Calibri" pitchFamily="34" charset="0"/>
                <a:ea typeface="ＭＳ Ｐゴシック" charset="-128"/>
              </a:defRPr>
            </a:lvl5pPr>
            <a:lvl6pPr marL="2514600" indent="-228600" defTabSz="722313" eaLnBrk="0" fontAlgn="base" hangingPunct="0">
              <a:spcBef>
                <a:spcPct val="20000"/>
              </a:spcBef>
              <a:spcAft>
                <a:spcPct val="0"/>
              </a:spcAft>
              <a:buFont typeface="Arial" charset="0"/>
              <a:buChar char="»"/>
              <a:tabLst>
                <a:tab pos="722313" algn="l"/>
                <a:tab pos="895350" algn="l"/>
              </a:tabLst>
              <a:defRPr kumimoji="1" sz="2000">
                <a:solidFill>
                  <a:schemeClr val="tx1"/>
                </a:solidFill>
                <a:latin typeface="Calibri" pitchFamily="34" charset="0"/>
                <a:ea typeface="ＭＳ Ｐゴシック" charset="-128"/>
              </a:defRPr>
            </a:lvl6pPr>
            <a:lvl7pPr marL="2971800" indent="-228600" defTabSz="722313" eaLnBrk="0" fontAlgn="base" hangingPunct="0">
              <a:spcBef>
                <a:spcPct val="20000"/>
              </a:spcBef>
              <a:spcAft>
                <a:spcPct val="0"/>
              </a:spcAft>
              <a:buFont typeface="Arial" charset="0"/>
              <a:buChar char="»"/>
              <a:tabLst>
                <a:tab pos="722313" algn="l"/>
                <a:tab pos="895350" algn="l"/>
              </a:tabLst>
              <a:defRPr kumimoji="1" sz="2000">
                <a:solidFill>
                  <a:schemeClr val="tx1"/>
                </a:solidFill>
                <a:latin typeface="Calibri" pitchFamily="34" charset="0"/>
                <a:ea typeface="ＭＳ Ｐゴシック" charset="-128"/>
              </a:defRPr>
            </a:lvl7pPr>
            <a:lvl8pPr marL="3429000" indent="-228600" defTabSz="722313" eaLnBrk="0" fontAlgn="base" hangingPunct="0">
              <a:spcBef>
                <a:spcPct val="20000"/>
              </a:spcBef>
              <a:spcAft>
                <a:spcPct val="0"/>
              </a:spcAft>
              <a:buFont typeface="Arial" charset="0"/>
              <a:buChar char="»"/>
              <a:tabLst>
                <a:tab pos="722313" algn="l"/>
                <a:tab pos="895350" algn="l"/>
              </a:tabLst>
              <a:defRPr kumimoji="1" sz="2000">
                <a:solidFill>
                  <a:schemeClr val="tx1"/>
                </a:solidFill>
                <a:latin typeface="Calibri" pitchFamily="34" charset="0"/>
                <a:ea typeface="ＭＳ Ｐゴシック" charset="-128"/>
              </a:defRPr>
            </a:lvl8pPr>
            <a:lvl9pPr marL="3886200" indent="-228600" defTabSz="722313" eaLnBrk="0" fontAlgn="base" hangingPunct="0">
              <a:spcBef>
                <a:spcPct val="20000"/>
              </a:spcBef>
              <a:spcAft>
                <a:spcPct val="0"/>
              </a:spcAft>
              <a:buFont typeface="Arial" charset="0"/>
              <a:buChar char="»"/>
              <a:tabLst>
                <a:tab pos="722313" algn="l"/>
                <a:tab pos="895350" algn="l"/>
              </a:tabLst>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kern="0" dirty="0" smtClean="0">
                <a:solidFill>
                  <a:srgbClr val="000000"/>
                </a:solidFill>
              </a:rPr>
              <a:t>	</a:t>
            </a:r>
            <a:r>
              <a:rPr lang="ja-JP" altLang="en-US" sz="1400" kern="0" dirty="0" smtClean="0">
                <a:solidFill>
                  <a:srgbClr val="000000"/>
                </a:solidFill>
              </a:rPr>
              <a:t>再検査</a:t>
            </a:r>
            <a:endParaRPr lang="en-US" altLang="ja-JP" sz="1400" kern="0" dirty="0" smtClean="0">
              <a:solidFill>
                <a:srgbClr val="000000"/>
              </a:solidFill>
            </a:endParaRPr>
          </a:p>
          <a:p>
            <a:pPr eaLnBrk="1" hangingPunct="1">
              <a:spcBef>
                <a:spcPct val="0"/>
              </a:spcBef>
              <a:buFont typeface="Arial" charset="0"/>
              <a:buNone/>
              <a:defRPr/>
            </a:pPr>
            <a:r>
              <a:rPr lang="ja-JP" altLang="en-US" sz="1400" kern="0" dirty="0" smtClean="0">
                <a:solidFill>
                  <a:srgbClr val="000000"/>
                </a:solidFill>
              </a:rPr>
              <a:t>使用表：</a:t>
            </a:r>
            <a:r>
              <a:rPr lang="en-US" altLang="ja-JP" sz="1400" kern="0" dirty="0" smtClean="0">
                <a:solidFill>
                  <a:srgbClr val="000000"/>
                </a:solidFill>
              </a:rPr>
              <a:t>	</a:t>
            </a:r>
            <a:r>
              <a:rPr lang="ja-JP" altLang="en-US" sz="1400" kern="0" dirty="0" smtClean="0">
                <a:solidFill>
                  <a:srgbClr val="000000"/>
                </a:solidFill>
              </a:rPr>
              <a:t>石原色覚検査表</a:t>
            </a:r>
            <a:r>
              <a:rPr lang="en-US" altLang="ja-JP" sz="1400" kern="0" dirty="0" smtClean="0">
                <a:solidFill>
                  <a:srgbClr val="000000"/>
                </a:solidFill>
              </a:rPr>
              <a:t>Ⅱ</a:t>
            </a:r>
            <a:r>
              <a:rPr lang="ja-JP" altLang="en-US" sz="1400" kern="0" dirty="0" smtClean="0">
                <a:solidFill>
                  <a:srgbClr val="000000"/>
                </a:solidFill>
              </a:rPr>
              <a:t>　あるいは、</a:t>
            </a:r>
            <a:endParaRPr lang="en-US" altLang="ja-JP" sz="1400" kern="0" dirty="0" smtClean="0">
              <a:solidFill>
                <a:srgbClr val="000000"/>
              </a:solidFill>
            </a:endParaRPr>
          </a:p>
          <a:p>
            <a:pPr eaLnBrk="1" hangingPunct="1">
              <a:spcBef>
                <a:spcPct val="0"/>
              </a:spcBef>
              <a:buFont typeface="Arial" charset="0"/>
              <a:buNone/>
              <a:defRPr/>
            </a:pPr>
            <a:r>
              <a:rPr lang="en-US" altLang="ja-JP" sz="1400" kern="0" dirty="0" smtClean="0">
                <a:solidFill>
                  <a:srgbClr val="000000"/>
                </a:solidFill>
              </a:rPr>
              <a:t>	</a:t>
            </a:r>
            <a:r>
              <a:rPr lang="ja-JP" altLang="en-US" sz="1400" kern="0" dirty="0" smtClean="0">
                <a:solidFill>
                  <a:srgbClr val="000000"/>
                </a:solidFill>
              </a:rPr>
              <a:t>標準色覚検査表（</a:t>
            </a:r>
            <a:r>
              <a:rPr lang="en-US" altLang="ja-JP" sz="1400" kern="0" dirty="0" smtClean="0">
                <a:solidFill>
                  <a:srgbClr val="000000"/>
                </a:solidFill>
              </a:rPr>
              <a:t>SPP</a:t>
            </a:r>
            <a:r>
              <a:rPr lang="ja-JP" altLang="en-US" sz="1400" kern="0" dirty="0" smtClean="0">
                <a:solidFill>
                  <a:srgbClr val="000000"/>
                </a:solidFill>
              </a:rPr>
              <a:t>）</a:t>
            </a:r>
            <a:r>
              <a:rPr lang="en-US" altLang="ja-JP" sz="1400" b="1" kern="0" dirty="0">
                <a:solidFill>
                  <a:srgbClr val="000000"/>
                </a:solidFill>
                <a:latin typeface="ＭＳ Ｐゴシック"/>
              </a:rPr>
              <a:t> </a:t>
            </a:r>
            <a:r>
              <a:rPr lang="en-US" altLang="ja-JP" sz="1400" b="1" kern="0" dirty="0" smtClean="0">
                <a:solidFill>
                  <a:srgbClr val="000000"/>
                </a:solidFill>
                <a:latin typeface="ＭＳ Ｐゴシック"/>
              </a:rPr>
              <a:t>*5</a:t>
            </a:r>
            <a:endParaRPr lang="en-US" altLang="ja-JP" sz="1400" kern="0" baseline="30000" dirty="0" smtClean="0">
              <a:solidFill>
                <a:srgbClr val="000000"/>
              </a:solidFill>
            </a:endParaRPr>
          </a:p>
          <a:p>
            <a:pPr eaLnBrk="1" hangingPunct="1">
              <a:spcBef>
                <a:spcPct val="0"/>
              </a:spcBef>
              <a:buFontTx/>
              <a:buNone/>
              <a:defRPr/>
            </a:pPr>
            <a:r>
              <a:rPr lang="ja-JP" altLang="en-US" sz="1400" kern="0" dirty="0" smtClean="0">
                <a:solidFill>
                  <a:srgbClr val="000000"/>
                </a:solidFill>
                <a:latin typeface="ＭＳ ゴシック" pitchFamily="49" charset="-128"/>
                <a:ea typeface="ＭＳ ゴシック" pitchFamily="49" charset="-128"/>
              </a:rPr>
              <a:t>場　所</a:t>
            </a:r>
            <a:r>
              <a:rPr lang="ja-JP" altLang="en-US" sz="1400" kern="0" dirty="0" smtClean="0">
                <a:solidFill>
                  <a:srgbClr val="000000"/>
                </a:solidFill>
              </a:rPr>
              <a:t>：</a:t>
            </a:r>
            <a:r>
              <a:rPr lang="en-US" altLang="ja-JP" sz="1400" kern="0" dirty="0" smtClean="0">
                <a:solidFill>
                  <a:srgbClr val="000000"/>
                </a:solidFill>
              </a:rPr>
              <a:t>	</a:t>
            </a:r>
            <a:r>
              <a:rPr lang="ja-JP" altLang="en-US" sz="1400" kern="0" dirty="0" smtClean="0">
                <a:solidFill>
                  <a:srgbClr val="000000"/>
                </a:solidFill>
              </a:rPr>
              <a:t>眼科医療機関</a:t>
            </a:r>
            <a:endParaRPr lang="en-US" altLang="ja-JP" sz="1400" kern="0" dirty="0" smtClean="0">
              <a:solidFill>
                <a:srgbClr val="000000"/>
              </a:solidFill>
            </a:endParaRPr>
          </a:p>
        </p:txBody>
      </p:sp>
      <p:sp>
        <p:nvSpPr>
          <p:cNvPr id="16" name="テキスト ボックス 1"/>
          <p:cNvSpPr txBox="1">
            <a:spLocks noChangeArrowheads="1"/>
          </p:cNvSpPr>
          <p:nvPr/>
        </p:nvSpPr>
        <p:spPr bwMode="auto">
          <a:xfrm>
            <a:off x="755576" y="2852936"/>
            <a:ext cx="3915833" cy="738664"/>
          </a:xfrm>
          <a:prstGeom prst="rect">
            <a:avLst/>
          </a:prstGeom>
          <a:noFill/>
          <a:ln w="38100">
            <a:solidFill>
              <a:srgbClr val="000000"/>
            </a:solidFill>
            <a:miter lim="800000"/>
            <a:headEnd/>
            <a:tailEnd/>
          </a:ln>
        </p:spPr>
        <p:txBody>
          <a:bodyPr>
            <a:spAutoFit/>
          </a:bodyPr>
          <a:lstStyle>
            <a:lvl1pPr defTabSz="722313" eaLnBrk="0" hangingPunct="0">
              <a:spcBef>
                <a:spcPct val="20000"/>
              </a:spcBef>
              <a:buFont typeface="Arial" charset="0"/>
              <a:buChar char="•"/>
              <a:tabLst>
                <a:tab pos="539750" algn="l"/>
                <a:tab pos="808038" algn="l"/>
                <a:tab pos="981075" algn="l"/>
              </a:tabLst>
              <a:defRPr kumimoji="1" sz="3200">
                <a:solidFill>
                  <a:schemeClr val="tx1"/>
                </a:solidFill>
                <a:latin typeface="Calibri" pitchFamily="34" charset="0"/>
                <a:ea typeface="ＭＳ Ｐゴシック" charset="-128"/>
              </a:defRPr>
            </a:lvl1pPr>
            <a:lvl2pPr marL="742950" indent="-285750" defTabSz="722313" eaLnBrk="0" hangingPunct="0">
              <a:spcBef>
                <a:spcPct val="20000"/>
              </a:spcBef>
              <a:buFont typeface="Arial" charset="0"/>
              <a:buChar char="–"/>
              <a:tabLst>
                <a:tab pos="539750" algn="l"/>
                <a:tab pos="808038" algn="l"/>
                <a:tab pos="981075" algn="l"/>
              </a:tabLst>
              <a:defRPr kumimoji="1" sz="2800">
                <a:solidFill>
                  <a:schemeClr val="tx1"/>
                </a:solidFill>
                <a:latin typeface="Calibri" pitchFamily="34" charset="0"/>
                <a:ea typeface="ＭＳ Ｐゴシック" charset="-128"/>
              </a:defRPr>
            </a:lvl2pPr>
            <a:lvl3pPr marL="1143000" indent="-228600" defTabSz="722313" eaLnBrk="0" hangingPunct="0">
              <a:spcBef>
                <a:spcPct val="20000"/>
              </a:spcBef>
              <a:buFont typeface="Arial" charset="0"/>
              <a:buChar char="•"/>
              <a:tabLst>
                <a:tab pos="539750" algn="l"/>
                <a:tab pos="808038" algn="l"/>
                <a:tab pos="981075" algn="l"/>
              </a:tabLst>
              <a:defRPr kumimoji="1" sz="2400">
                <a:solidFill>
                  <a:schemeClr val="tx1"/>
                </a:solidFill>
                <a:latin typeface="Calibri" pitchFamily="34" charset="0"/>
                <a:ea typeface="ＭＳ Ｐゴシック" charset="-128"/>
              </a:defRPr>
            </a:lvl3pPr>
            <a:lvl4pPr marL="1600200" indent="-228600" defTabSz="722313" eaLnBrk="0" hangingPunct="0">
              <a:spcBef>
                <a:spcPct val="20000"/>
              </a:spcBef>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4pPr>
            <a:lvl5pPr marL="2057400" indent="-228600" defTabSz="722313" eaLnBrk="0" hangingPunct="0">
              <a:spcBef>
                <a:spcPct val="20000"/>
              </a:spcBef>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5pPr>
            <a:lvl6pPr marL="2514600" indent="-228600" defTabSz="722313" eaLnBrk="0" fontAlgn="base" hangingPunct="0">
              <a:spcBef>
                <a:spcPct val="20000"/>
              </a:spcBef>
              <a:spcAft>
                <a:spcPct val="0"/>
              </a:spcAft>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6pPr>
            <a:lvl7pPr marL="2971800" indent="-228600" defTabSz="722313" eaLnBrk="0" fontAlgn="base" hangingPunct="0">
              <a:spcBef>
                <a:spcPct val="20000"/>
              </a:spcBef>
              <a:spcAft>
                <a:spcPct val="0"/>
              </a:spcAft>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7pPr>
            <a:lvl8pPr marL="3429000" indent="-228600" defTabSz="722313" eaLnBrk="0" fontAlgn="base" hangingPunct="0">
              <a:spcBef>
                <a:spcPct val="20000"/>
              </a:spcBef>
              <a:spcAft>
                <a:spcPct val="0"/>
              </a:spcAft>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8pPr>
            <a:lvl9pPr marL="3886200" indent="-228600" defTabSz="722313" eaLnBrk="0" fontAlgn="base" hangingPunct="0">
              <a:spcBef>
                <a:spcPct val="20000"/>
              </a:spcBef>
              <a:spcAft>
                <a:spcPct val="0"/>
              </a:spcAft>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kern="0" dirty="0" smtClean="0">
                <a:solidFill>
                  <a:srgbClr val="000000"/>
                </a:solidFill>
              </a:rPr>
              <a:t>	</a:t>
            </a:r>
            <a:r>
              <a:rPr lang="ja-JP" altLang="en-US" sz="1400" kern="0" dirty="0" smtClean="0">
                <a:solidFill>
                  <a:srgbClr val="000000"/>
                </a:solidFill>
              </a:rPr>
              <a:t>型分類（</a:t>
            </a:r>
            <a:r>
              <a:rPr lang="en-US" altLang="ja-JP" sz="1400" kern="0" dirty="0" smtClean="0">
                <a:solidFill>
                  <a:srgbClr val="000000"/>
                </a:solidFill>
              </a:rPr>
              <a:t>1</a:t>
            </a:r>
            <a:r>
              <a:rPr lang="ja-JP" altLang="en-US" sz="1400" kern="0" dirty="0" smtClean="0">
                <a:solidFill>
                  <a:srgbClr val="000000"/>
                </a:solidFill>
              </a:rPr>
              <a:t>型と</a:t>
            </a:r>
            <a:r>
              <a:rPr lang="en-US" altLang="ja-JP" sz="1400" kern="0" dirty="0" smtClean="0">
                <a:solidFill>
                  <a:srgbClr val="000000"/>
                </a:solidFill>
              </a:rPr>
              <a:t>2</a:t>
            </a:r>
            <a:r>
              <a:rPr lang="ja-JP" altLang="en-US" sz="1400" kern="0" dirty="0" smtClean="0">
                <a:solidFill>
                  <a:srgbClr val="000000"/>
                </a:solidFill>
              </a:rPr>
              <a:t>型を分ける</a:t>
            </a:r>
            <a:r>
              <a:rPr lang="en-US" altLang="ja-JP" sz="1400" kern="0" dirty="0" smtClean="0">
                <a:solidFill>
                  <a:srgbClr val="000000"/>
                </a:solidFill>
              </a:rPr>
              <a:t>)</a:t>
            </a:r>
          </a:p>
          <a:p>
            <a:pPr eaLnBrk="1" hangingPunct="1">
              <a:spcBef>
                <a:spcPct val="0"/>
              </a:spcBef>
              <a:buFont typeface="Arial" charset="0"/>
              <a:buNone/>
              <a:defRPr/>
            </a:pPr>
            <a:r>
              <a:rPr lang="ja-JP" altLang="en-US" sz="1400" kern="0" dirty="0" smtClean="0">
                <a:solidFill>
                  <a:srgbClr val="000000"/>
                </a:solidFill>
              </a:rPr>
              <a:t>使用表</a:t>
            </a:r>
            <a:r>
              <a:rPr lang="en-US" altLang="ja-JP" sz="1400" kern="0" dirty="0" smtClean="0">
                <a:solidFill>
                  <a:srgbClr val="000000"/>
                </a:solidFill>
              </a:rPr>
              <a:t>	</a:t>
            </a:r>
            <a:r>
              <a:rPr lang="ja-JP" altLang="en-US" sz="1400" kern="0" dirty="0" smtClean="0">
                <a:solidFill>
                  <a:srgbClr val="000000"/>
                </a:solidFill>
              </a:rPr>
              <a:t>：</a:t>
            </a:r>
            <a:r>
              <a:rPr lang="ja-JP" altLang="en-US" sz="1400" kern="0" dirty="0">
                <a:solidFill>
                  <a:srgbClr val="000000"/>
                </a:solidFill>
              </a:rPr>
              <a:t>　</a:t>
            </a:r>
            <a:r>
              <a:rPr lang="en-US" altLang="ja-JP" sz="1400" kern="0" dirty="0" smtClean="0">
                <a:solidFill>
                  <a:srgbClr val="000000"/>
                </a:solidFill>
              </a:rPr>
              <a:t>SPP</a:t>
            </a:r>
            <a:r>
              <a:rPr lang="ja-JP" altLang="en-US" sz="1400" kern="0" dirty="0" smtClean="0">
                <a:solidFill>
                  <a:srgbClr val="000000"/>
                </a:solidFill>
              </a:rPr>
              <a:t>分類表 </a:t>
            </a:r>
            <a:r>
              <a:rPr lang="en-US" altLang="ja-JP" sz="1400" kern="0" dirty="0" smtClean="0">
                <a:solidFill>
                  <a:srgbClr val="000000"/>
                </a:solidFill>
              </a:rPr>
              <a:t>(No.15</a:t>
            </a:r>
            <a:r>
              <a:rPr lang="ja-JP" altLang="en-US" sz="1400" b="1" kern="0" dirty="0" smtClean="0">
                <a:solidFill>
                  <a:srgbClr val="000000"/>
                </a:solidFill>
              </a:rPr>
              <a:t>～</a:t>
            </a:r>
            <a:r>
              <a:rPr lang="en-US" altLang="ja-JP" sz="1400" kern="0" dirty="0" smtClean="0">
                <a:solidFill>
                  <a:srgbClr val="000000"/>
                </a:solidFill>
              </a:rPr>
              <a:t>19) </a:t>
            </a:r>
            <a:r>
              <a:rPr lang="en-US" altLang="ja-JP" sz="1400" b="1" kern="0" dirty="0" smtClean="0">
                <a:solidFill>
                  <a:srgbClr val="000000"/>
                </a:solidFill>
                <a:latin typeface="ＭＳ Ｐゴシック"/>
              </a:rPr>
              <a:t>*5</a:t>
            </a:r>
            <a:r>
              <a:rPr lang="en-US" altLang="ja-JP" sz="1400" kern="0" dirty="0" smtClean="0">
                <a:solidFill>
                  <a:srgbClr val="FF0000"/>
                </a:solidFill>
              </a:rPr>
              <a:t> </a:t>
            </a:r>
          </a:p>
          <a:p>
            <a:pPr eaLnBrk="1" hangingPunct="1">
              <a:spcBef>
                <a:spcPct val="0"/>
              </a:spcBef>
              <a:buFontTx/>
              <a:buNone/>
              <a:defRPr/>
            </a:pPr>
            <a:r>
              <a:rPr lang="ja-JP" altLang="en-US" sz="1400" kern="0" dirty="0" smtClean="0">
                <a:solidFill>
                  <a:srgbClr val="000000"/>
                </a:solidFill>
                <a:latin typeface="ＭＳ ゴシック" pitchFamily="49" charset="-128"/>
                <a:ea typeface="ＭＳ ゴシック" pitchFamily="49" charset="-128"/>
              </a:rPr>
              <a:t>場　所</a:t>
            </a:r>
            <a:r>
              <a:rPr lang="en-US" altLang="ja-JP" sz="1400" kern="0" dirty="0" smtClean="0">
                <a:solidFill>
                  <a:srgbClr val="000000"/>
                </a:solidFill>
                <a:latin typeface="ＭＳ ゴシック" pitchFamily="49" charset="-128"/>
                <a:ea typeface="ＭＳ ゴシック" pitchFamily="49" charset="-128"/>
              </a:rPr>
              <a:t>	</a:t>
            </a:r>
            <a:r>
              <a:rPr lang="ja-JP" altLang="en-US" sz="1400" kern="0" dirty="0" smtClean="0">
                <a:solidFill>
                  <a:srgbClr val="000000"/>
                </a:solidFill>
              </a:rPr>
              <a:t>：</a:t>
            </a:r>
            <a:r>
              <a:rPr lang="ja-JP" altLang="en-US" sz="1400" kern="0" dirty="0">
                <a:solidFill>
                  <a:srgbClr val="000000"/>
                </a:solidFill>
              </a:rPr>
              <a:t>　</a:t>
            </a:r>
            <a:r>
              <a:rPr lang="ja-JP" altLang="en-US" sz="1400" kern="0" dirty="0" smtClean="0">
                <a:solidFill>
                  <a:srgbClr val="000000"/>
                </a:solidFill>
              </a:rPr>
              <a:t>眼科医療機関</a:t>
            </a:r>
            <a:endParaRPr lang="en-US" altLang="ja-JP" sz="1400" kern="0" dirty="0" smtClean="0">
              <a:solidFill>
                <a:srgbClr val="000000"/>
              </a:solidFill>
            </a:endParaRPr>
          </a:p>
        </p:txBody>
      </p:sp>
      <p:sp>
        <p:nvSpPr>
          <p:cNvPr id="17" name="テキスト ボックス 1"/>
          <p:cNvSpPr txBox="1">
            <a:spLocks noChangeArrowheads="1"/>
          </p:cNvSpPr>
          <p:nvPr/>
        </p:nvSpPr>
        <p:spPr bwMode="auto">
          <a:xfrm>
            <a:off x="1907704" y="3861048"/>
            <a:ext cx="3556000" cy="738664"/>
          </a:xfrm>
          <a:prstGeom prst="rect">
            <a:avLst/>
          </a:prstGeom>
          <a:noFill/>
          <a:ln w="38100">
            <a:solidFill>
              <a:srgbClr val="000000"/>
            </a:solidFill>
            <a:miter lim="800000"/>
            <a:headEnd/>
            <a:tailEnd/>
          </a:ln>
        </p:spPr>
        <p:txBody>
          <a:bodyPr>
            <a:spAutoFit/>
          </a:bodyPr>
          <a:lstStyle>
            <a:lvl1pPr defTabSz="722313" eaLnBrk="0" hangingPunct="0">
              <a:spcBef>
                <a:spcPct val="20000"/>
              </a:spcBef>
              <a:buFont typeface="Arial" charset="0"/>
              <a:buChar char="•"/>
              <a:tabLst>
                <a:tab pos="539750" algn="l"/>
                <a:tab pos="808038" algn="l"/>
                <a:tab pos="981075" algn="l"/>
              </a:tabLst>
              <a:defRPr kumimoji="1" sz="3200">
                <a:solidFill>
                  <a:schemeClr val="tx1"/>
                </a:solidFill>
                <a:latin typeface="Calibri" pitchFamily="34" charset="0"/>
                <a:ea typeface="ＭＳ Ｐゴシック" charset="-128"/>
              </a:defRPr>
            </a:lvl1pPr>
            <a:lvl2pPr marL="742950" indent="-285750" defTabSz="722313" eaLnBrk="0" hangingPunct="0">
              <a:spcBef>
                <a:spcPct val="20000"/>
              </a:spcBef>
              <a:buFont typeface="Arial" charset="0"/>
              <a:buChar char="–"/>
              <a:tabLst>
                <a:tab pos="539750" algn="l"/>
                <a:tab pos="808038" algn="l"/>
                <a:tab pos="981075" algn="l"/>
              </a:tabLst>
              <a:defRPr kumimoji="1" sz="2800">
                <a:solidFill>
                  <a:schemeClr val="tx1"/>
                </a:solidFill>
                <a:latin typeface="Calibri" pitchFamily="34" charset="0"/>
                <a:ea typeface="ＭＳ Ｐゴシック" charset="-128"/>
              </a:defRPr>
            </a:lvl2pPr>
            <a:lvl3pPr marL="1143000" indent="-228600" defTabSz="722313" eaLnBrk="0" hangingPunct="0">
              <a:spcBef>
                <a:spcPct val="20000"/>
              </a:spcBef>
              <a:buFont typeface="Arial" charset="0"/>
              <a:buChar char="•"/>
              <a:tabLst>
                <a:tab pos="539750" algn="l"/>
                <a:tab pos="808038" algn="l"/>
                <a:tab pos="981075" algn="l"/>
              </a:tabLst>
              <a:defRPr kumimoji="1" sz="2400">
                <a:solidFill>
                  <a:schemeClr val="tx1"/>
                </a:solidFill>
                <a:latin typeface="Calibri" pitchFamily="34" charset="0"/>
                <a:ea typeface="ＭＳ Ｐゴシック" charset="-128"/>
              </a:defRPr>
            </a:lvl3pPr>
            <a:lvl4pPr marL="1600200" indent="-228600" defTabSz="722313" eaLnBrk="0" hangingPunct="0">
              <a:spcBef>
                <a:spcPct val="20000"/>
              </a:spcBef>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4pPr>
            <a:lvl5pPr marL="2057400" indent="-228600" defTabSz="722313" eaLnBrk="0" hangingPunct="0">
              <a:spcBef>
                <a:spcPct val="20000"/>
              </a:spcBef>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5pPr>
            <a:lvl6pPr marL="2514600" indent="-228600" defTabSz="722313" eaLnBrk="0" fontAlgn="base" hangingPunct="0">
              <a:spcBef>
                <a:spcPct val="20000"/>
              </a:spcBef>
              <a:spcAft>
                <a:spcPct val="0"/>
              </a:spcAft>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6pPr>
            <a:lvl7pPr marL="2971800" indent="-228600" defTabSz="722313" eaLnBrk="0" fontAlgn="base" hangingPunct="0">
              <a:spcBef>
                <a:spcPct val="20000"/>
              </a:spcBef>
              <a:spcAft>
                <a:spcPct val="0"/>
              </a:spcAft>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7pPr>
            <a:lvl8pPr marL="3429000" indent="-228600" defTabSz="722313" eaLnBrk="0" fontAlgn="base" hangingPunct="0">
              <a:spcBef>
                <a:spcPct val="20000"/>
              </a:spcBef>
              <a:spcAft>
                <a:spcPct val="0"/>
              </a:spcAft>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8pPr>
            <a:lvl9pPr marL="3886200" indent="-228600" defTabSz="722313" eaLnBrk="0" fontAlgn="base" hangingPunct="0">
              <a:spcBef>
                <a:spcPct val="20000"/>
              </a:spcBef>
              <a:spcAft>
                <a:spcPct val="0"/>
              </a:spcAft>
              <a:buFont typeface="Arial" charset="0"/>
              <a:buChar char="»"/>
              <a:tabLst>
                <a:tab pos="539750" algn="l"/>
                <a:tab pos="808038" algn="l"/>
                <a:tab pos="981075" algn="l"/>
              </a:tabLst>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en-US" altLang="ja-JP" sz="1400" kern="0" dirty="0" smtClean="0">
                <a:solidFill>
                  <a:srgbClr val="000000"/>
                </a:solidFill>
              </a:rPr>
              <a:t>	</a:t>
            </a:r>
            <a:r>
              <a:rPr lang="ja-JP" altLang="en-US" sz="1400" kern="0" dirty="0" smtClean="0">
                <a:solidFill>
                  <a:srgbClr val="000000"/>
                </a:solidFill>
              </a:rPr>
              <a:t>ｱﾉﾏﾛｽｺｰﾌﾟ検査や</a:t>
            </a:r>
            <a:endParaRPr lang="en-US" altLang="ja-JP" sz="1400" kern="0" dirty="0" smtClean="0">
              <a:solidFill>
                <a:srgbClr val="000000"/>
              </a:solidFill>
            </a:endParaRPr>
          </a:p>
          <a:p>
            <a:pPr eaLnBrk="1" hangingPunct="1">
              <a:spcBef>
                <a:spcPct val="0"/>
              </a:spcBef>
              <a:buFontTx/>
              <a:buNone/>
              <a:defRPr/>
            </a:pPr>
            <a:r>
              <a:rPr lang="ja-JP" altLang="en-US" sz="1400" kern="0" dirty="0" smtClean="0">
                <a:solidFill>
                  <a:srgbClr val="000000"/>
                </a:solidFill>
              </a:rPr>
              <a:t>　　　　　視感度測定など</a:t>
            </a:r>
            <a:endParaRPr lang="en-US" altLang="ja-JP" sz="1400" kern="0" dirty="0" smtClean="0">
              <a:solidFill>
                <a:srgbClr val="000000"/>
              </a:solidFill>
            </a:endParaRPr>
          </a:p>
          <a:p>
            <a:pPr eaLnBrk="1" hangingPunct="1">
              <a:spcBef>
                <a:spcPct val="0"/>
              </a:spcBef>
              <a:buFontTx/>
              <a:buNone/>
              <a:defRPr/>
            </a:pPr>
            <a:r>
              <a:rPr lang="ja-JP" altLang="en-US" sz="1400" kern="0" dirty="0" smtClean="0">
                <a:solidFill>
                  <a:srgbClr val="000000"/>
                </a:solidFill>
                <a:latin typeface="ＭＳ ゴシック" pitchFamily="49" charset="-128"/>
                <a:ea typeface="ＭＳ ゴシック" pitchFamily="49" charset="-128"/>
              </a:rPr>
              <a:t>場　所</a:t>
            </a:r>
            <a:r>
              <a:rPr lang="en-US" altLang="ja-JP" sz="1400" kern="0" dirty="0" smtClean="0">
                <a:solidFill>
                  <a:srgbClr val="000000"/>
                </a:solidFill>
                <a:latin typeface="ＭＳ ゴシック" pitchFamily="49" charset="-128"/>
                <a:ea typeface="ＭＳ ゴシック" pitchFamily="49" charset="-128"/>
              </a:rPr>
              <a:t>	</a:t>
            </a:r>
            <a:r>
              <a:rPr lang="ja-JP" altLang="en-US" sz="1400" kern="0" dirty="0" smtClean="0">
                <a:solidFill>
                  <a:srgbClr val="000000"/>
                </a:solidFill>
              </a:rPr>
              <a:t>：</a:t>
            </a:r>
            <a:r>
              <a:rPr lang="en-US" altLang="ja-JP" sz="1400" kern="0" dirty="0" smtClean="0">
                <a:solidFill>
                  <a:srgbClr val="000000"/>
                </a:solidFill>
              </a:rPr>
              <a:t>	</a:t>
            </a:r>
            <a:r>
              <a:rPr lang="ja-JP" altLang="en-US" sz="1400" kern="0" dirty="0" smtClean="0">
                <a:solidFill>
                  <a:srgbClr val="000000"/>
                </a:solidFill>
              </a:rPr>
              <a:t>色覚専門医療機関</a:t>
            </a:r>
            <a:r>
              <a:rPr lang="en-US" altLang="ja-JP" sz="1400" b="1" kern="0" dirty="0" smtClean="0">
                <a:solidFill>
                  <a:srgbClr val="000000"/>
                </a:solidFill>
                <a:latin typeface="ＭＳ Ｐゴシック"/>
              </a:rPr>
              <a:t>*7 </a:t>
            </a:r>
            <a:endParaRPr lang="en-US" altLang="ja-JP" sz="1400" kern="0" dirty="0" smtClean="0">
              <a:solidFill>
                <a:srgbClr val="000000"/>
              </a:solidFill>
            </a:endParaRPr>
          </a:p>
        </p:txBody>
      </p:sp>
      <p:sp>
        <p:nvSpPr>
          <p:cNvPr id="9228" name="テキスト ボックス 11"/>
          <p:cNvSpPr txBox="1">
            <a:spLocks noChangeArrowheads="1"/>
          </p:cNvSpPr>
          <p:nvPr/>
        </p:nvSpPr>
        <p:spPr bwMode="auto">
          <a:xfrm>
            <a:off x="3059832" y="2492896"/>
            <a:ext cx="1259417" cy="400110"/>
          </a:xfrm>
          <a:prstGeom prst="rect">
            <a:avLst/>
          </a:prstGeom>
          <a:noFill/>
          <a:ln w="9525">
            <a:noFill/>
            <a:miter lim="800000"/>
            <a:headEnd/>
            <a:tailEnd/>
          </a:ln>
        </p:spPr>
        <p:txBody>
          <a:bodyPr>
            <a:spAutoFit/>
          </a:bodyPr>
          <a:lstStyle/>
          <a:p>
            <a:r>
              <a:rPr lang="en-US" altLang="ja-JP" sz="2000" dirty="0">
                <a:solidFill>
                  <a:srgbClr val="000000"/>
                </a:solidFill>
                <a:latin typeface="Times New Roman" pitchFamily="18" charset="0"/>
              </a:rPr>
              <a:t>fail</a:t>
            </a:r>
            <a:endParaRPr lang="ja-JP" altLang="en-US" sz="2000" dirty="0">
              <a:solidFill>
                <a:srgbClr val="000000"/>
              </a:solidFill>
              <a:latin typeface="Times New Roman" pitchFamily="18" charset="0"/>
            </a:endParaRPr>
          </a:p>
        </p:txBody>
      </p:sp>
      <p:sp>
        <p:nvSpPr>
          <p:cNvPr id="19" name="右矢印 18"/>
          <p:cNvSpPr/>
          <p:nvPr/>
        </p:nvSpPr>
        <p:spPr>
          <a:xfrm rot="5400000">
            <a:off x="2680039" y="2584657"/>
            <a:ext cx="183356" cy="287867"/>
          </a:xfrm>
          <a:prstGeom prst="rightArrow">
            <a:avLst/>
          </a:prstGeom>
          <a:solidFill>
            <a:srgbClr val="000000"/>
          </a:solidFill>
          <a:ln w="25400" cap="flat" cmpd="sng" algn="ctr">
            <a:noFill/>
            <a:prstDash val="solid"/>
          </a:ln>
          <a:effectLst/>
        </p:spPr>
        <p:txBody>
          <a:bodyPr anchor="ctr"/>
          <a:lstStyle/>
          <a:p>
            <a:pPr algn="ctr">
              <a:defRPr/>
            </a:pPr>
            <a:endParaRPr kumimoji="0" lang="ja-JP" altLang="en-US" kern="0">
              <a:solidFill>
                <a:srgbClr val="000000"/>
              </a:solidFill>
              <a:latin typeface="Times New Roman"/>
              <a:ea typeface="ＭＳ Ｐゴシック"/>
            </a:endParaRPr>
          </a:p>
        </p:txBody>
      </p:sp>
      <p:sp>
        <p:nvSpPr>
          <p:cNvPr id="9230" name="テキスト ボックス 11"/>
          <p:cNvSpPr txBox="1">
            <a:spLocks noChangeArrowheads="1"/>
          </p:cNvSpPr>
          <p:nvPr/>
        </p:nvSpPr>
        <p:spPr bwMode="auto">
          <a:xfrm>
            <a:off x="2987824" y="3573016"/>
            <a:ext cx="2413000" cy="307777"/>
          </a:xfrm>
          <a:prstGeom prst="rect">
            <a:avLst/>
          </a:prstGeom>
          <a:noFill/>
          <a:ln w="9525">
            <a:noFill/>
            <a:miter lim="800000"/>
            <a:headEnd/>
            <a:tailEnd/>
          </a:ln>
        </p:spPr>
        <p:txBody>
          <a:bodyPr wrap="square">
            <a:spAutoFit/>
          </a:bodyPr>
          <a:lstStyle/>
          <a:p>
            <a:r>
              <a:rPr lang="ja-JP" altLang="en-US" sz="1400" b="1" dirty="0">
                <a:solidFill>
                  <a:srgbClr val="000000"/>
                </a:solidFill>
                <a:latin typeface="Times New Roman" pitchFamily="18" charset="0"/>
              </a:rPr>
              <a:t>型判定</a:t>
            </a:r>
            <a:r>
              <a:rPr lang="ja-JP" altLang="en-US" sz="1400" b="1" dirty="0" smtClean="0">
                <a:solidFill>
                  <a:srgbClr val="000000"/>
                </a:solidFill>
                <a:latin typeface="Times New Roman" pitchFamily="18" charset="0"/>
              </a:rPr>
              <a:t>不能また</a:t>
            </a:r>
            <a:r>
              <a:rPr lang="ja-JP" altLang="en-US" sz="1400" b="1" dirty="0">
                <a:solidFill>
                  <a:srgbClr val="000000"/>
                </a:solidFill>
                <a:latin typeface="Times New Roman" pitchFamily="18" charset="0"/>
              </a:rPr>
              <a:t>は不明瞭</a:t>
            </a:r>
          </a:p>
        </p:txBody>
      </p:sp>
      <p:sp>
        <p:nvSpPr>
          <p:cNvPr id="21" name="右矢印 20"/>
          <p:cNvSpPr/>
          <p:nvPr/>
        </p:nvSpPr>
        <p:spPr>
          <a:xfrm rot="5400000">
            <a:off x="2680039" y="3592769"/>
            <a:ext cx="183356" cy="287867"/>
          </a:xfrm>
          <a:prstGeom prst="rightArrow">
            <a:avLst/>
          </a:prstGeom>
          <a:solidFill>
            <a:srgbClr val="000000"/>
          </a:solidFill>
          <a:ln w="25400" cap="flat" cmpd="sng" algn="ctr">
            <a:noFill/>
            <a:prstDash val="solid"/>
          </a:ln>
          <a:effectLst/>
        </p:spPr>
        <p:txBody>
          <a:bodyPr anchor="ctr"/>
          <a:lstStyle/>
          <a:p>
            <a:pPr algn="ctr">
              <a:defRPr/>
            </a:pPr>
            <a:endParaRPr kumimoji="0" lang="ja-JP" altLang="en-US" kern="0">
              <a:solidFill>
                <a:srgbClr val="000000"/>
              </a:solidFill>
              <a:latin typeface="Times New Roman"/>
              <a:ea typeface="ＭＳ Ｐゴシック"/>
            </a:endParaRPr>
          </a:p>
        </p:txBody>
      </p:sp>
      <p:sp>
        <p:nvSpPr>
          <p:cNvPr id="9232" name="テキスト ボックス 11"/>
          <p:cNvSpPr txBox="1">
            <a:spLocks noChangeArrowheads="1"/>
          </p:cNvSpPr>
          <p:nvPr/>
        </p:nvSpPr>
        <p:spPr bwMode="auto">
          <a:xfrm>
            <a:off x="4644008" y="2780928"/>
            <a:ext cx="1164167" cy="523220"/>
          </a:xfrm>
          <a:prstGeom prst="rect">
            <a:avLst/>
          </a:prstGeom>
          <a:noFill/>
          <a:ln w="9525">
            <a:noFill/>
            <a:miter lim="800000"/>
            <a:headEnd/>
            <a:tailEnd/>
          </a:ln>
        </p:spPr>
        <p:txBody>
          <a:bodyPr>
            <a:spAutoFit/>
          </a:bodyPr>
          <a:lstStyle/>
          <a:p>
            <a:pPr algn="ctr"/>
            <a:r>
              <a:rPr lang="ja-JP" altLang="en-US" sz="1400" b="1" dirty="0">
                <a:solidFill>
                  <a:srgbClr val="000000"/>
                </a:solidFill>
                <a:latin typeface="Times New Roman" pitchFamily="18" charset="0"/>
              </a:rPr>
              <a:t>型判定</a:t>
            </a:r>
            <a:endParaRPr lang="en-US" altLang="ja-JP" sz="1400" b="1" dirty="0">
              <a:solidFill>
                <a:srgbClr val="000000"/>
              </a:solidFill>
              <a:latin typeface="Times New Roman" pitchFamily="18" charset="0"/>
            </a:endParaRPr>
          </a:p>
          <a:p>
            <a:pPr algn="ctr"/>
            <a:r>
              <a:rPr lang="ja-JP" altLang="en-US" sz="1400" b="1" dirty="0">
                <a:solidFill>
                  <a:srgbClr val="000000"/>
                </a:solidFill>
                <a:latin typeface="Times New Roman" pitchFamily="18" charset="0"/>
              </a:rPr>
              <a:t>可能</a:t>
            </a:r>
          </a:p>
        </p:txBody>
      </p:sp>
      <p:sp>
        <p:nvSpPr>
          <p:cNvPr id="23" name="テキスト ボックス 1"/>
          <p:cNvSpPr txBox="1">
            <a:spLocks noChangeArrowheads="1"/>
          </p:cNvSpPr>
          <p:nvPr/>
        </p:nvSpPr>
        <p:spPr bwMode="auto">
          <a:xfrm>
            <a:off x="5683250" y="2590800"/>
            <a:ext cx="3361267" cy="1308050"/>
          </a:xfrm>
          <a:prstGeom prst="rect">
            <a:avLst/>
          </a:prstGeom>
          <a:noFill/>
          <a:ln w="38100">
            <a:solidFill>
              <a:srgbClr val="000000"/>
            </a:solidFill>
            <a:miter lim="800000"/>
            <a:headEnd/>
            <a:tailEnd/>
          </a:ln>
        </p:spPr>
        <p:txBody>
          <a:bodyPr>
            <a:spAutoFit/>
          </a:bodyPr>
          <a:lstStyle>
            <a:lvl1pPr defTabSz="6223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62230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6223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6223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6223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400" kern="0" dirty="0" smtClean="0">
                <a:solidFill>
                  <a:srgbClr val="000000"/>
                </a:solidFill>
              </a:rPr>
              <a:t>　　　　　　</a:t>
            </a:r>
            <a:r>
              <a:rPr lang="ja-JP" altLang="en-US" sz="1400" kern="0" dirty="0">
                <a:solidFill>
                  <a:srgbClr val="000000"/>
                </a:solidFill>
              </a:rPr>
              <a:t>事後</a:t>
            </a:r>
            <a:r>
              <a:rPr lang="ja-JP" altLang="en-US" sz="1400" kern="0" dirty="0" smtClean="0">
                <a:solidFill>
                  <a:srgbClr val="000000"/>
                </a:solidFill>
              </a:rPr>
              <a:t>指導 </a:t>
            </a:r>
            <a:r>
              <a:rPr lang="en-US" altLang="ja-JP" sz="1400" b="1" kern="0" dirty="0" smtClean="0">
                <a:solidFill>
                  <a:srgbClr val="000000"/>
                </a:solidFill>
                <a:latin typeface="ＭＳ Ｐゴシック"/>
              </a:rPr>
              <a:t>*</a:t>
            </a:r>
            <a:r>
              <a:rPr lang="en-US" altLang="ja-JP" sz="1400" b="1" kern="0" dirty="0">
                <a:solidFill>
                  <a:srgbClr val="000000"/>
                </a:solidFill>
                <a:latin typeface="ＭＳ Ｐゴシック"/>
              </a:rPr>
              <a:t>6</a:t>
            </a:r>
            <a:endParaRPr lang="en-US" altLang="ja-JP" sz="1400" b="1" kern="0" baseline="30000" dirty="0" smtClean="0">
              <a:solidFill>
                <a:srgbClr val="000000"/>
              </a:solidFill>
            </a:endParaRPr>
          </a:p>
          <a:p>
            <a:pPr eaLnBrk="1" hangingPunct="1">
              <a:spcBef>
                <a:spcPct val="0"/>
              </a:spcBef>
              <a:buFontTx/>
              <a:buNone/>
              <a:defRPr/>
            </a:pPr>
            <a:r>
              <a:rPr lang="en-US" altLang="ja-JP" sz="1400" kern="0" dirty="0" smtClean="0">
                <a:solidFill>
                  <a:srgbClr val="000000"/>
                </a:solidFill>
              </a:rPr>
              <a:t>1</a:t>
            </a:r>
            <a:r>
              <a:rPr lang="ja-JP" altLang="en-US" sz="1400" kern="0" dirty="0" smtClean="0">
                <a:solidFill>
                  <a:srgbClr val="000000"/>
                </a:solidFill>
              </a:rPr>
              <a:t>型色覚に対してはアドバイス</a:t>
            </a:r>
            <a:endParaRPr lang="en-US" altLang="ja-JP" sz="1400" kern="0" dirty="0">
              <a:solidFill>
                <a:srgbClr val="000000"/>
              </a:solidFill>
            </a:endParaRPr>
          </a:p>
          <a:p>
            <a:pPr eaLnBrk="1" hangingPunct="1">
              <a:spcBef>
                <a:spcPct val="0"/>
              </a:spcBef>
              <a:buFontTx/>
              <a:buNone/>
              <a:defRPr/>
            </a:pPr>
            <a:r>
              <a:rPr lang="en-US" altLang="ja-JP" sz="1400" kern="0" dirty="0" smtClean="0">
                <a:solidFill>
                  <a:srgbClr val="000000"/>
                </a:solidFill>
              </a:rPr>
              <a:t>2</a:t>
            </a:r>
            <a:r>
              <a:rPr lang="ja-JP" altLang="en-US" sz="1400" kern="0" dirty="0" smtClean="0">
                <a:solidFill>
                  <a:srgbClr val="000000"/>
                </a:solidFill>
              </a:rPr>
              <a:t>型色覚に対しては自覚を</a:t>
            </a:r>
            <a:r>
              <a:rPr lang="ja-JP" altLang="en-US" sz="1400" kern="0" dirty="0">
                <a:solidFill>
                  <a:srgbClr val="000000"/>
                </a:solidFill>
              </a:rPr>
              <a:t>促</a:t>
            </a:r>
            <a:r>
              <a:rPr lang="ja-JP" altLang="en-US" sz="1400" kern="0" dirty="0" smtClean="0">
                <a:solidFill>
                  <a:srgbClr val="000000"/>
                </a:solidFill>
              </a:rPr>
              <a:t>す</a:t>
            </a:r>
            <a:endParaRPr lang="en-US" altLang="ja-JP" sz="1400" kern="0" dirty="0" smtClean="0">
              <a:solidFill>
                <a:srgbClr val="000000"/>
              </a:solidFill>
            </a:endParaRPr>
          </a:p>
          <a:p>
            <a:pPr eaLnBrk="1" hangingPunct="1">
              <a:spcBef>
                <a:spcPct val="0"/>
              </a:spcBef>
              <a:buFontTx/>
              <a:buNone/>
              <a:defRPr/>
            </a:pPr>
            <a:endParaRPr lang="en-US" altLang="ja-JP" sz="900" kern="0" dirty="0" smtClean="0">
              <a:solidFill>
                <a:srgbClr val="000000"/>
              </a:solidFill>
            </a:endParaRPr>
          </a:p>
          <a:p>
            <a:pPr eaLnBrk="1" hangingPunct="1">
              <a:spcBef>
                <a:spcPct val="0"/>
              </a:spcBef>
              <a:buFontTx/>
              <a:buNone/>
              <a:defRPr/>
            </a:pPr>
            <a:r>
              <a:rPr lang="ja-JP" altLang="en-US" sz="1400" kern="0" dirty="0" smtClean="0">
                <a:solidFill>
                  <a:srgbClr val="000000"/>
                </a:solidFill>
              </a:rPr>
              <a:t>　必要なら程度判定</a:t>
            </a:r>
            <a:endParaRPr lang="en-US" altLang="ja-JP" sz="1400" kern="0" dirty="0" smtClean="0">
              <a:solidFill>
                <a:srgbClr val="000000"/>
              </a:solidFill>
            </a:endParaRPr>
          </a:p>
          <a:p>
            <a:pPr eaLnBrk="1" hangingPunct="1">
              <a:spcBef>
                <a:spcPct val="0"/>
              </a:spcBef>
              <a:buFont typeface="Arial" charset="0"/>
              <a:buNone/>
              <a:defRPr/>
            </a:pPr>
            <a:r>
              <a:rPr lang="ja-JP" altLang="en-US" sz="1400" kern="0" dirty="0" smtClean="0">
                <a:solidFill>
                  <a:srgbClr val="000000"/>
                </a:solidFill>
              </a:rPr>
              <a:t>　ﾊﾟﾈﾙ</a:t>
            </a:r>
            <a:r>
              <a:rPr lang="en-US" altLang="ja-JP" sz="1400" kern="0" dirty="0" smtClean="0">
                <a:solidFill>
                  <a:srgbClr val="000000"/>
                </a:solidFill>
              </a:rPr>
              <a:t>D-15</a:t>
            </a:r>
            <a:r>
              <a:rPr lang="ja-JP" altLang="en-US" sz="1400" kern="0" dirty="0" smtClean="0">
                <a:solidFill>
                  <a:srgbClr val="000000"/>
                </a:solidFill>
              </a:rPr>
              <a:t>ﾃｽﾄ等を使用</a:t>
            </a:r>
            <a:endParaRPr lang="en-US" altLang="ja-JP" sz="1400" kern="0" dirty="0" smtClean="0">
              <a:solidFill>
                <a:srgbClr val="000000"/>
              </a:solidFill>
            </a:endParaRPr>
          </a:p>
        </p:txBody>
      </p:sp>
      <p:sp>
        <p:nvSpPr>
          <p:cNvPr id="24" name="右矢印 23"/>
          <p:cNvSpPr/>
          <p:nvPr/>
        </p:nvSpPr>
        <p:spPr>
          <a:xfrm>
            <a:off x="4932040" y="3212976"/>
            <a:ext cx="579967" cy="161925"/>
          </a:xfrm>
          <a:prstGeom prst="rightArrow">
            <a:avLst/>
          </a:prstGeom>
          <a:solidFill>
            <a:srgbClr val="000000"/>
          </a:solidFill>
          <a:ln w="25400" cap="flat" cmpd="sng" algn="ctr">
            <a:noFill/>
            <a:prstDash val="solid"/>
          </a:ln>
          <a:effectLst/>
        </p:spPr>
        <p:txBody>
          <a:bodyPr anchor="ctr"/>
          <a:lstStyle/>
          <a:p>
            <a:pPr algn="ctr">
              <a:defRPr/>
            </a:pPr>
            <a:endParaRPr kumimoji="0" lang="ja-JP" altLang="en-US" kern="0">
              <a:solidFill>
                <a:srgbClr val="000000"/>
              </a:solidFill>
              <a:latin typeface="Times New Roman"/>
              <a:ea typeface="ＭＳ Ｐゴシック"/>
            </a:endParaRPr>
          </a:p>
        </p:txBody>
      </p:sp>
      <p:sp>
        <p:nvSpPr>
          <p:cNvPr id="9235" name="テキスト ボックス 11"/>
          <p:cNvSpPr txBox="1">
            <a:spLocks noChangeArrowheads="1"/>
          </p:cNvSpPr>
          <p:nvPr/>
        </p:nvSpPr>
        <p:spPr bwMode="auto">
          <a:xfrm>
            <a:off x="7020272" y="1628800"/>
            <a:ext cx="1066800" cy="400110"/>
          </a:xfrm>
          <a:prstGeom prst="rect">
            <a:avLst/>
          </a:prstGeom>
          <a:noFill/>
          <a:ln w="9525">
            <a:noFill/>
            <a:miter lim="800000"/>
            <a:headEnd/>
            <a:tailEnd/>
          </a:ln>
        </p:spPr>
        <p:txBody>
          <a:bodyPr>
            <a:spAutoFit/>
          </a:bodyPr>
          <a:lstStyle/>
          <a:p>
            <a:r>
              <a:rPr lang="en-US" altLang="ja-JP" sz="2000" dirty="0">
                <a:solidFill>
                  <a:srgbClr val="000000"/>
                </a:solidFill>
                <a:latin typeface="Times New Roman" pitchFamily="18" charset="0"/>
              </a:rPr>
              <a:t>pass</a:t>
            </a:r>
            <a:endParaRPr lang="ja-JP" altLang="en-US" sz="2000" dirty="0">
              <a:solidFill>
                <a:srgbClr val="000000"/>
              </a:solidFill>
              <a:latin typeface="Times New Roman" pitchFamily="18" charset="0"/>
            </a:endParaRPr>
          </a:p>
        </p:txBody>
      </p:sp>
      <p:sp>
        <p:nvSpPr>
          <p:cNvPr id="26" name="U ターン矢印 25"/>
          <p:cNvSpPr/>
          <p:nvPr/>
        </p:nvSpPr>
        <p:spPr>
          <a:xfrm rot="16200000" flipH="1">
            <a:off x="-120457" y="2288809"/>
            <a:ext cx="2376268" cy="1632314"/>
          </a:xfrm>
          <a:prstGeom prst="uturnArrow">
            <a:avLst>
              <a:gd name="adj1" fmla="val 4594"/>
              <a:gd name="adj2" fmla="val 8822"/>
              <a:gd name="adj3" fmla="val 13242"/>
              <a:gd name="adj4" fmla="val 35875"/>
              <a:gd name="adj5" fmla="val 100000"/>
            </a:avLst>
          </a:prstGeom>
          <a:solidFill>
            <a:srgbClr val="000000"/>
          </a:solidFill>
          <a:ln w="25400" cap="flat" cmpd="sng" algn="ctr">
            <a:noFill/>
            <a:prstDash val="solid"/>
          </a:ln>
          <a:effectLst/>
        </p:spPr>
        <p:txBody>
          <a:bodyPr anchor="ctr"/>
          <a:lstStyle/>
          <a:p>
            <a:pPr algn="ctr">
              <a:defRPr/>
            </a:pPr>
            <a:endParaRPr kumimoji="0" lang="ja-JP" altLang="en-US" kern="0">
              <a:solidFill>
                <a:srgbClr val="000000"/>
              </a:solidFill>
              <a:latin typeface="Times New Roman"/>
              <a:ea typeface="ＭＳ Ｐゴシック"/>
            </a:endParaRPr>
          </a:p>
        </p:txBody>
      </p:sp>
      <p:sp>
        <p:nvSpPr>
          <p:cNvPr id="9237" name="テキスト ボックス 11"/>
          <p:cNvSpPr txBox="1">
            <a:spLocks noChangeArrowheads="1"/>
          </p:cNvSpPr>
          <p:nvPr/>
        </p:nvSpPr>
        <p:spPr bwMode="auto">
          <a:xfrm>
            <a:off x="179512" y="1484784"/>
            <a:ext cx="1318684" cy="461665"/>
          </a:xfrm>
          <a:prstGeom prst="rect">
            <a:avLst/>
          </a:prstGeom>
          <a:noFill/>
          <a:ln w="9525">
            <a:noFill/>
            <a:miter lim="800000"/>
            <a:headEnd/>
            <a:tailEnd/>
          </a:ln>
        </p:spPr>
        <p:txBody>
          <a:bodyPr>
            <a:spAutoFit/>
          </a:bodyPr>
          <a:lstStyle/>
          <a:p>
            <a:r>
              <a:rPr lang="ja-JP" altLang="en-US" b="1" dirty="0">
                <a:solidFill>
                  <a:srgbClr val="000000"/>
                </a:solidFill>
                <a:latin typeface="Times New Roman" pitchFamily="18" charset="0"/>
              </a:rPr>
              <a:t>不明瞭</a:t>
            </a:r>
          </a:p>
        </p:txBody>
      </p:sp>
      <p:sp>
        <p:nvSpPr>
          <p:cNvPr id="28" name="曲折矢印 27"/>
          <p:cNvSpPr/>
          <p:nvPr/>
        </p:nvSpPr>
        <p:spPr>
          <a:xfrm rot="16200000" flipV="1">
            <a:off x="7523815" y="1269273"/>
            <a:ext cx="442913" cy="1305983"/>
          </a:xfrm>
          <a:prstGeom prst="bentArrow">
            <a:avLst>
              <a:gd name="adj1" fmla="val 16261"/>
              <a:gd name="adj2" fmla="val 15586"/>
              <a:gd name="adj3" fmla="val 35636"/>
              <a:gd name="adj4" fmla="val 29135"/>
            </a:avLst>
          </a:prstGeom>
          <a:solidFill>
            <a:schemeClr val="tx1"/>
          </a:solidFill>
          <a:ln w="25400" cap="flat" cmpd="sng" algn="ctr">
            <a:noFill/>
            <a:prstDash val="solid"/>
          </a:ln>
          <a:effectLst/>
        </p:spPr>
        <p:txBody>
          <a:bodyPr anchor="ctr"/>
          <a:lstStyle/>
          <a:p>
            <a:pPr algn="ctr">
              <a:defRPr/>
            </a:pPr>
            <a:endParaRPr kumimoji="0" lang="ja-JP" altLang="en-US" kern="0">
              <a:solidFill>
                <a:srgbClr val="FF0000"/>
              </a:solidFill>
              <a:latin typeface="Times New Roman"/>
              <a:ea typeface="ＭＳ Ｐゴシック"/>
            </a:endParaRPr>
          </a:p>
        </p:txBody>
      </p:sp>
      <p:sp>
        <p:nvSpPr>
          <p:cNvPr id="30" name="テキスト ボックス 29"/>
          <p:cNvSpPr txBox="1"/>
          <p:nvPr/>
        </p:nvSpPr>
        <p:spPr>
          <a:xfrm>
            <a:off x="222251" y="4139803"/>
            <a:ext cx="8921749" cy="2813591"/>
          </a:xfrm>
          <a:prstGeom prst="rect">
            <a:avLst/>
          </a:prstGeom>
          <a:noFill/>
        </p:spPr>
        <p:txBody>
          <a:bodyPr>
            <a:spAutoFit/>
          </a:bodyPr>
          <a:lstStyle/>
          <a:p>
            <a:pPr fontAlgn="auto">
              <a:spcBef>
                <a:spcPts val="0"/>
              </a:spcBef>
              <a:spcAft>
                <a:spcPts val="0"/>
              </a:spcAft>
              <a:defRPr/>
            </a:pPr>
            <a:r>
              <a:rPr lang="ja-JP" altLang="en-US" sz="800" dirty="0">
                <a:solidFill>
                  <a:srgbClr val="000000"/>
                </a:solidFill>
                <a:latin typeface="ＭＳ Ｐゴシック"/>
                <a:ea typeface="ＭＳ Ｐゴシック"/>
              </a:rPr>
              <a:t>　　　　　　</a:t>
            </a:r>
            <a:endParaRPr lang="ja-JP" altLang="ja-JP" sz="800" dirty="0">
              <a:solidFill>
                <a:srgbClr val="000000"/>
              </a:solidFill>
              <a:latin typeface="ＭＳ Ｐゴシック"/>
              <a:ea typeface="ＭＳ Ｐゴシック"/>
            </a:endParaRPr>
          </a:p>
          <a:p>
            <a:pPr fontAlgn="auto">
              <a:lnSpc>
                <a:spcPct val="150000"/>
              </a:lnSpc>
              <a:spcBef>
                <a:spcPts val="0"/>
              </a:spcBef>
              <a:spcAft>
                <a:spcPts val="0"/>
              </a:spcAft>
              <a:defRPr/>
            </a:pPr>
            <a:r>
              <a:rPr lang="ja-JP" altLang="en-US" sz="1200" b="1" dirty="0">
                <a:solidFill>
                  <a:srgbClr val="000000"/>
                </a:solidFill>
                <a:latin typeface="ＭＳ Ｐゴシック"/>
                <a:ea typeface="ＭＳ Ｐゴシック"/>
              </a:rPr>
              <a:t>＊</a:t>
            </a:r>
            <a:r>
              <a:rPr lang="en-US" altLang="ja-JP" sz="1200" b="1" dirty="0">
                <a:solidFill>
                  <a:srgbClr val="000000"/>
                </a:solidFill>
                <a:latin typeface="ＭＳ Ｐゴシック"/>
                <a:ea typeface="ＭＳ Ｐゴシック"/>
              </a:rPr>
              <a:t>1.</a:t>
            </a:r>
            <a:r>
              <a:rPr lang="ja-JP" altLang="ja-JP" sz="1200" b="1" dirty="0">
                <a:solidFill>
                  <a:srgbClr val="000000"/>
                </a:solidFill>
                <a:latin typeface="ＭＳ Ｐゴシック"/>
                <a:ea typeface="ＭＳ Ｐゴシック"/>
              </a:rPr>
              <a:t>色覚検査希望者</a:t>
            </a:r>
          </a:p>
          <a:p>
            <a:pPr fontAlgn="auto">
              <a:spcBef>
                <a:spcPts val="0"/>
              </a:spcBef>
              <a:spcAft>
                <a:spcPts val="0"/>
              </a:spcAft>
              <a:defRPr/>
            </a:pPr>
            <a:r>
              <a:rPr lang="ja-JP" altLang="ja-JP" sz="1200" dirty="0">
                <a:solidFill>
                  <a:srgbClr val="000000"/>
                </a:solidFill>
                <a:latin typeface="ＭＳ Ｐゴシック"/>
                <a:ea typeface="ＭＳ Ｐゴシック"/>
              </a:rPr>
              <a:t>　　学校で</a:t>
            </a:r>
            <a:r>
              <a:rPr lang="ja-JP" altLang="en-US" sz="1200" dirty="0">
                <a:solidFill>
                  <a:srgbClr val="0070C0"/>
                </a:solidFill>
                <a:latin typeface="ＭＳ Ｐゴシック"/>
                <a:ea typeface="ＭＳ Ｐゴシック"/>
              </a:rPr>
              <a:t>、</a:t>
            </a:r>
            <a:r>
              <a:rPr lang="ja-JP" altLang="en-US" sz="1200" dirty="0">
                <a:solidFill>
                  <a:srgbClr val="000000"/>
                </a:solidFill>
                <a:latin typeface="ＭＳ Ｐゴシック"/>
                <a:ea typeface="ＭＳ Ｐゴシック"/>
              </a:rPr>
              <a:t>対象学年全員に希望を</a:t>
            </a:r>
            <a:r>
              <a:rPr lang="ja-JP" altLang="ja-JP" sz="1200" dirty="0">
                <a:solidFill>
                  <a:srgbClr val="000000"/>
                </a:solidFill>
                <a:latin typeface="ＭＳ Ｐゴシック"/>
                <a:ea typeface="ＭＳ Ｐゴシック"/>
              </a:rPr>
              <a:t>募</a:t>
            </a:r>
            <a:r>
              <a:rPr lang="ja-JP" altLang="en-US" sz="1200" dirty="0">
                <a:solidFill>
                  <a:srgbClr val="000000"/>
                </a:solidFill>
                <a:latin typeface="ＭＳ Ｐゴシック"/>
                <a:ea typeface="ＭＳ Ｐゴシック"/>
              </a:rPr>
              <a:t>り、色覚検査を実施する（申込書例：添付資料①）</a:t>
            </a:r>
            <a:endParaRPr lang="en-US" altLang="ja-JP" sz="1200" dirty="0">
              <a:solidFill>
                <a:srgbClr val="000000"/>
              </a:solidFill>
              <a:latin typeface="ＭＳ Ｐゴシック"/>
              <a:ea typeface="ＭＳ Ｐゴシック"/>
            </a:endParaRPr>
          </a:p>
          <a:p>
            <a:pPr fontAlgn="auto">
              <a:spcBef>
                <a:spcPts val="0"/>
              </a:spcBef>
              <a:spcAft>
                <a:spcPts val="0"/>
              </a:spcAft>
              <a:defRPr/>
            </a:pPr>
            <a:r>
              <a:rPr lang="ja-JP" altLang="en-US" sz="1200" dirty="0">
                <a:solidFill>
                  <a:srgbClr val="000000"/>
                </a:solidFill>
                <a:latin typeface="ＭＳ Ｐゴシック"/>
                <a:ea typeface="ＭＳ Ｐゴシック"/>
              </a:rPr>
              <a:t>　　対象学年は小学校</a:t>
            </a:r>
            <a:r>
              <a:rPr lang="en-US" altLang="ja-JP" sz="1200" dirty="0">
                <a:solidFill>
                  <a:srgbClr val="000000"/>
                </a:solidFill>
                <a:latin typeface="ＭＳ Ｐゴシック"/>
                <a:ea typeface="ＭＳ Ｐゴシック"/>
              </a:rPr>
              <a:t>1</a:t>
            </a:r>
            <a:r>
              <a:rPr lang="ja-JP" altLang="en-US" sz="1200" dirty="0">
                <a:solidFill>
                  <a:srgbClr val="000000"/>
                </a:solidFill>
                <a:latin typeface="ＭＳ Ｐゴシック"/>
                <a:ea typeface="ＭＳ Ｐゴシック"/>
              </a:rPr>
              <a:t>年生以降と中学校</a:t>
            </a:r>
            <a:r>
              <a:rPr lang="en-US" altLang="ja-JP" sz="1200" dirty="0">
                <a:solidFill>
                  <a:srgbClr val="000000"/>
                </a:solidFill>
                <a:latin typeface="ＭＳ Ｐゴシック"/>
                <a:ea typeface="ＭＳ Ｐゴシック"/>
              </a:rPr>
              <a:t>1</a:t>
            </a:r>
            <a:r>
              <a:rPr lang="ja-JP" altLang="en-US" sz="1200" dirty="0">
                <a:solidFill>
                  <a:srgbClr val="000000"/>
                </a:solidFill>
                <a:latin typeface="ＭＳ Ｐゴシック"/>
                <a:ea typeface="ＭＳ Ｐゴシック"/>
              </a:rPr>
              <a:t>年生を推奨</a:t>
            </a:r>
            <a:endParaRPr lang="en-US" altLang="ja-JP" sz="1200" dirty="0">
              <a:solidFill>
                <a:srgbClr val="000000"/>
              </a:solidFill>
              <a:latin typeface="ＭＳ Ｐゴシック"/>
              <a:ea typeface="ＭＳ Ｐゴシック"/>
            </a:endParaRPr>
          </a:p>
          <a:p>
            <a:pPr fontAlgn="auto">
              <a:lnSpc>
                <a:spcPts val="100"/>
              </a:lnSpc>
              <a:spcBef>
                <a:spcPts val="0"/>
              </a:spcBef>
              <a:spcAft>
                <a:spcPts val="0"/>
              </a:spcAft>
              <a:defRPr/>
            </a:pPr>
            <a:r>
              <a:rPr lang="ja-JP" altLang="en-US" sz="1200" dirty="0">
                <a:solidFill>
                  <a:srgbClr val="000000"/>
                </a:solidFill>
                <a:latin typeface="ＭＳ Ｐゴシック"/>
                <a:ea typeface="ＭＳ Ｐゴシック"/>
              </a:rPr>
              <a:t>　　</a:t>
            </a:r>
            <a:r>
              <a:rPr lang="en-US" altLang="ja-JP" sz="900" dirty="0">
                <a:solidFill>
                  <a:srgbClr val="000000"/>
                </a:solidFill>
                <a:latin typeface="ＭＳ Ｐゴシック"/>
                <a:ea typeface="ＭＳ Ｐゴシック"/>
              </a:rPr>
              <a:t> </a:t>
            </a:r>
            <a:r>
              <a:rPr lang="ja-JP" altLang="en-US" sz="900" dirty="0">
                <a:solidFill>
                  <a:srgbClr val="000000"/>
                </a:solidFill>
                <a:latin typeface="ＭＳ Ｐゴシック"/>
                <a:ea typeface="ＭＳ Ｐゴシック"/>
              </a:rPr>
              <a:t>　　　　　　</a:t>
            </a:r>
            <a:r>
              <a:rPr lang="ja-JP" altLang="en-US" sz="800" dirty="0">
                <a:solidFill>
                  <a:srgbClr val="000000"/>
                </a:solidFill>
                <a:latin typeface="ＭＳ Ｐゴシック"/>
                <a:ea typeface="ＭＳ Ｐゴシック"/>
              </a:rPr>
              <a:t>　</a:t>
            </a:r>
            <a:endParaRPr lang="en-US" altLang="ja-JP" sz="800" dirty="0">
              <a:solidFill>
                <a:srgbClr val="000000"/>
              </a:solidFill>
              <a:latin typeface="ＭＳ Ｐゴシック"/>
              <a:ea typeface="ＭＳ Ｐゴシック"/>
            </a:endParaRPr>
          </a:p>
          <a:p>
            <a:pPr fontAlgn="auto">
              <a:lnSpc>
                <a:spcPct val="150000"/>
              </a:lnSpc>
              <a:spcBef>
                <a:spcPts val="0"/>
              </a:spcBef>
              <a:spcAft>
                <a:spcPts val="0"/>
              </a:spcAft>
              <a:defRPr/>
            </a:pPr>
            <a:r>
              <a:rPr lang="ja-JP" altLang="en-US" sz="1200" b="1" dirty="0">
                <a:solidFill>
                  <a:srgbClr val="000000"/>
                </a:solidFill>
                <a:latin typeface="ＭＳ Ｐゴシック"/>
                <a:ea typeface="ＭＳ Ｐゴシック"/>
              </a:rPr>
              <a:t>＊</a:t>
            </a:r>
            <a:r>
              <a:rPr lang="en-US" altLang="ja-JP" sz="1200" b="1" dirty="0">
                <a:solidFill>
                  <a:srgbClr val="000000"/>
                </a:solidFill>
                <a:latin typeface="ＭＳ Ｐゴシック"/>
                <a:ea typeface="ＭＳ Ｐゴシック"/>
              </a:rPr>
              <a:t>2.</a:t>
            </a:r>
            <a:r>
              <a:rPr lang="ja-JP" altLang="ja-JP" sz="1200" b="1" dirty="0">
                <a:solidFill>
                  <a:srgbClr val="000000"/>
                </a:solidFill>
                <a:latin typeface="ＭＳ Ｐゴシック"/>
                <a:ea typeface="ＭＳ Ｐゴシック"/>
              </a:rPr>
              <a:t>石原色覚検査表Ⅱコンサイス版</a:t>
            </a:r>
            <a:r>
              <a:rPr lang="en-US" altLang="ja-JP" sz="1200" b="1" dirty="0">
                <a:solidFill>
                  <a:srgbClr val="000000"/>
                </a:solidFill>
                <a:latin typeface="ＭＳ Ｐゴシック"/>
                <a:ea typeface="ＭＳ Ｐゴシック"/>
              </a:rPr>
              <a:t>14</a:t>
            </a:r>
            <a:r>
              <a:rPr lang="ja-JP" altLang="ja-JP" sz="1200" b="1" dirty="0">
                <a:solidFill>
                  <a:srgbClr val="000000"/>
                </a:solidFill>
                <a:latin typeface="ＭＳ Ｐゴシック"/>
                <a:ea typeface="ＭＳ Ｐゴシック"/>
              </a:rPr>
              <a:t>表</a:t>
            </a:r>
            <a:r>
              <a:rPr lang="ja-JP" altLang="en-US" sz="1200" b="1" dirty="0">
                <a:solidFill>
                  <a:srgbClr val="000000"/>
                </a:solidFill>
                <a:latin typeface="ＭＳ Ｐゴシック"/>
                <a:ea typeface="ＭＳ Ｐゴシック"/>
              </a:rPr>
              <a:t>　</a:t>
            </a:r>
            <a:r>
              <a:rPr lang="ja-JP" altLang="en-US" sz="1200" dirty="0">
                <a:solidFill>
                  <a:srgbClr val="000000"/>
                </a:solidFill>
                <a:latin typeface="ＭＳ Ｐゴシック"/>
                <a:ea typeface="ＭＳ Ｐゴシック"/>
              </a:rPr>
              <a:t>　</a:t>
            </a:r>
            <a:endParaRPr lang="ja-JP" altLang="ja-JP" sz="1200" dirty="0">
              <a:solidFill>
                <a:srgbClr val="0070C0"/>
              </a:solidFill>
              <a:latin typeface="ＭＳ Ｐゴシック"/>
              <a:ea typeface="ＭＳ Ｐゴシック"/>
            </a:endParaRPr>
          </a:p>
          <a:p>
            <a:pPr fontAlgn="auto">
              <a:spcBef>
                <a:spcPts val="0"/>
              </a:spcBef>
              <a:spcAft>
                <a:spcPts val="0"/>
              </a:spcAft>
              <a:defRPr/>
            </a:pPr>
            <a:r>
              <a:rPr lang="ja-JP" altLang="ja-JP" sz="1200" dirty="0">
                <a:solidFill>
                  <a:srgbClr val="000000"/>
                </a:solidFill>
                <a:latin typeface="ＭＳ Ｐゴシック"/>
                <a:ea typeface="ＭＳ Ｐゴシック"/>
              </a:rPr>
              <a:t>　　</a:t>
            </a:r>
            <a:r>
              <a:rPr lang="ja-JP" altLang="en-US" sz="1200" dirty="0">
                <a:solidFill>
                  <a:srgbClr val="000000"/>
                </a:solidFill>
                <a:latin typeface="ＭＳ Ｐゴシック"/>
                <a:ea typeface="ＭＳ Ｐゴシック"/>
              </a:rPr>
              <a:t>第</a:t>
            </a:r>
            <a:r>
              <a:rPr lang="en-US" altLang="ja-JP" sz="1200" dirty="0">
                <a:solidFill>
                  <a:srgbClr val="000000"/>
                </a:solidFill>
                <a:latin typeface="ＭＳ Ｐゴシック"/>
                <a:ea typeface="ＭＳ Ｐゴシック"/>
              </a:rPr>
              <a:t>1</a:t>
            </a:r>
            <a:r>
              <a:rPr lang="ja-JP" altLang="en-US" sz="1200" dirty="0">
                <a:solidFill>
                  <a:srgbClr val="000000"/>
                </a:solidFill>
                <a:latin typeface="ＭＳ Ｐゴシック"/>
                <a:ea typeface="ＭＳ Ｐゴシック"/>
              </a:rPr>
              <a:t>表から第８表、第</a:t>
            </a:r>
            <a:r>
              <a:rPr lang="en-US" altLang="ja-JP" sz="1200" dirty="0">
                <a:solidFill>
                  <a:srgbClr val="000000"/>
                </a:solidFill>
                <a:latin typeface="ＭＳ Ｐゴシック"/>
                <a:ea typeface="ＭＳ Ｐゴシック"/>
              </a:rPr>
              <a:t>14</a:t>
            </a:r>
            <a:r>
              <a:rPr lang="ja-JP" altLang="en-US" sz="1200" dirty="0">
                <a:solidFill>
                  <a:srgbClr val="000000"/>
                </a:solidFill>
                <a:latin typeface="ＭＳ Ｐゴシック"/>
                <a:ea typeface="ＭＳ Ｐゴシック"/>
              </a:rPr>
              <a:t>表から第</a:t>
            </a:r>
            <a:r>
              <a:rPr lang="en-US" altLang="ja-JP" sz="1200" dirty="0">
                <a:solidFill>
                  <a:srgbClr val="000000"/>
                </a:solidFill>
                <a:latin typeface="ＭＳ Ｐゴシック"/>
                <a:ea typeface="ＭＳ Ｐゴシック"/>
              </a:rPr>
              <a:t>11</a:t>
            </a:r>
            <a:r>
              <a:rPr lang="ja-JP" altLang="en-US" sz="1200" dirty="0">
                <a:solidFill>
                  <a:srgbClr val="000000"/>
                </a:solidFill>
                <a:latin typeface="ＭＳ Ｐゴシック"/>
                <a:ea typeface="ＭＳ Ｐゴシック"/>
              </a:rPr>
              <a:t>表のうち、誤読が</a:t>
            </a:r>
            <a:r>
              <a:rPr lang="en-US" altLang="ja-JP" sz="1200" dirty="0">
                <a:solidFill>
                  <a:srgbClr val="000000"/>
                </a:solidFill>
                <a:latin typeface="ＭＳ Ｐゴシック"/>
                <a:ea typeface="ＭＳ Ｐゴシック"/>
              </a:rPr>
              <a:t>2</a:t>
            </a:r>
            <a:r>
              <a:rPr lang="ja-JP" altLang="en-US" sz="1200" dirty="0">
                <a:solidFill>
                  <a:srgbClr val="000000"/>
                </a:solidFill>
                <a:latin typeface="ＭＳ Ｐゴシック"/>
                <a:ea typeface="ＭＳ Ｐゴシック"/>
              </a:rPr>
              <a:t>表以上あれば色覚異常の疑いとする　　　　　　</a:t>
            </a:r>
            <a:r>
              <a:rPr lang="ja-JP" altLang="en-US" sz="800" dirty="0">
                <a:solidFill>
                  <a:srgbClr val="000000"/>
                </a:solidFill>
                <a:latin typeface="ＭＳ Ｐゴシック"/>
                <a:ea typeface="ＭＳ Ｐゴシック"/>
              </a:rPr>
              <a:t>　　　</a:t>
            </a:r>
            <a:endParaRPr lang="ja-JP" altLang="ja-JP" sz="800" dirty="0">
              <a:solidFill>
                <a:srgbClr val="000000"/>
              </a:solidFill>
              <a:latin typeface="ＭＳ Ｐゴシック"/>
              <a:ea typeface="ＭＳ Ｐゴシック"/>
            </a:endParaRPr>
          </a:p>
          <a:p>
            <a:pPr fontAlgn="auto">
              <a:lnSpc>
                <a:spcPct val="150000"/>
              </a:lnSpc>
              <a:spcBef>
                <a:spcPts val="0"/>
              </a:spcBef>
              <a:spcAft>
                <a:spcPts val="0"/>
              </a:spcAft>
              <a:defRPr/>
            </a:pPr>
            <a:r>
              <a:rPr lang="ja-JP" altLang="en-US" sz="1200" b="1" dirty="0">
                <a:solidFill>
                  <a:srgbClr val="000000"/>
                </a:solidFill>
                <a:latin typeface="ＭＳ Ｐゴシック"/>
                <a:ea typeface="ＭＳ Ｐゴシック"/>
              </a:rPr>
              <a:t>＊</a:t>
            </a:r>
            <a:r>
              <a:rPr lang="en-US" altLang="ja-JP" sz="1200" b="1" dirty="0">
                <a:solidFill>
                  <a:srgbClr val="000000"/>
                </a:solidFill>
                <a:latin typeface="ＭＳ Ｐゴシック"/>
                <a:ea typeface="ＭＳ Ｐゴシック"/>
              </a:rPr>
              <a:t>3.</a:t>
            </a:r>
            <a:r>
              <a:rPr lang="ja-JP" altLang="en-US" sz="1200" b="1" dirty="0">
                <a:solidFill>
                  <a:srgbClr val="000000"/>
                </a:solidFill>
                <a:latin typeface="ＭＳ Ｐゴシック"/>
                <a:ea typeface="ＭＳ Ｐゴシック"/>
              </a:rPr>
              <a:t>学校から眼科医療機関へ受診勧告　＆ </a:t>
            </a:r>
            <a:r>
              <a:rPr lang="ja-JP" altLang="en-US" sz="1200" b="1" dirty="0">
                <a:solidFill>
                  <a:srgbClr val="000000"/>
                </a:solidFill>
                <a:latin typeface="ＭＳ Ｐゴシック"/>
                <a:ea typeface="ＭＳ Ｐゴシック" pitchFamily="50" charset="-128"/>
              </a:rPr>
              <a:t>＊</a:t>
            </a:r>
            <a:r>
              <a:rPr lang="en-US" altLang="ja-JP" sz="1200" b="1" dirty="0">
                <a:solidFill>
                  <a:srgbClr val="000000"/>
                </a:solidFill>
                <a:latin typeface="ＭＳ Ｐゴシック"/>
                <a:ea typeface="ＭＳ Ｐゴシック" pitchFamily="50" charset="-128"/>
              </a:rPr>
              <a:t>4.</a:t>
            </a:r>
            <a:r>
              <a:rPr lang="ja-JP" altLang="en-US" sz="1200" b="1" dirty="0">
                <a:solidFill>
                  <a:srgbClr val="000000"/>
                </a:solidFill>
                <a:latin typeface="ＭＳ Ｐゴシック"/>
                <a:ea typeface="ＭＳ Ｐゴシック" pitchFamily="50" charset="-128"/>
              </a:rPr>
              <a:t>学校へ</a:t>
            </a:r>
            <a:r>
              <a:rPr lang="ja-JP" altLang="en-US" sz="1200" b="1" dirty="0">
                <a:solidFill>
                  <a:srgbClr val="000000"/>
                </a:solidFill>
                <a:latin typeface="ＭＳ Ｐゴシック"/>
                <a:ea typeface="ＭＳ Ｐゴシック"/>
              </a:rPr>
              <a:t>結果報告</a:t>
            </a:r>
            <a:r>
              <a:rPr lang="ja-JP" altLang="en-US" sz="1200" dirty="0">
                <a:solidFill>
                  <a:srgbClr val="000000"/>
                </a:solidFill>
                <a:latin typeface="ＭＳ Ｐゴシック"/>
                <a:ea typeface="ＭＳ Ｐゴシック"/>
              </a:rPr>
              <a:t>　（書式例：添付資料②）</a:t>
            </a:r>
            <a:endParaRPr lang="en-US" altLang="ja-JP" sz="1200" dirty="0">
              <a:solidFill>
                <a:srgbClr val="000000"/>
              </a:solidFill>
              <a:latin typeface="ＭＳ Ｐゴシック"/>
              <a:ea typeface="ＭＳ Ｐゴシック"/>
            </a:endParaRPr>
          </a:p>
          <a:p>
            <a:pPr fontAlgn="auto">
              <a:lnSpc>
                <a:spcPct val="150000"/>
              </a:lnSpc>
              <a:spcBef>
                <a:spcPts val="0"/>
              </a:spcBef>
              <a:spcAft>
                <a:spcPts val="0"/>
              </a:spcAft>
              <a:defRPr/>
            </a:pPr>
            <a:r>
              <a:rPr lang="ja-JP" altLang="en-US" sz="1200" b="1" dirty="0">
                <a:solidFill>
                  <a:srgbClr val="000000"/>
                </a:solidFill>
                <a:latin typeface="ＭＳ Ｐゴシック"/>
                <a:ea typeface="ＭＳ Ｐゴシック"/>
              </a:rPr>
              <a:t>＊</a:t>
            </a:r>
            <a:r>
              <a:rPr lang="en-US" altLang="ja-JP" sz="1200" b="1" dirty="0">
                <a:solidFill>
                  <a:srgbClr val="000000"/>
                </a:solidFill>
                <a:latin typeface="ＭＳ Ｐゴシック"/>
                <a:ea typeface="ＭＳ Ｐゴシック"/>
              </a:rPr>
              <a:t>5.</a:t>
            </a:r>
            <a:r>
              <a:rPr lang="ja-JP" altLang="ja-JP" sz="1200" b="1" dirty="0">
                <a:solidFill>
                  <a:srgbClr val="000000"/>
                </a:solidFill>
                <a:latin typeface="ＭＳ Ｐゴシック"/>
                <a:ea typeface="ＭＳ Ｐゴシック"/>
              </a:rPr>
              <a:t>標準色覚検査表（</a:t>
            </a:r>
            <a:r>
              <a:rPr lang="en-US" altLang="ja-JP" sz="1200" b="1" dirty="0">
                <a:solidFill>
                  <a:srgbClr val="000000"/>
                </a:solidFill>
                <a:latin typeface="ＭＳ Ｐゴシック"/>
                <a:ea typeface="ＭＳ Ｐゴシック"/>
              </a:rPr>
              <a:t>SPP</a:t>
            </a:r>
            <a:r>
              <a:rPr lang="ja-JP" altLang="ja-JP" sz="1200" b="1" dirty="0">
                <a:solidFill>
                  <a:srgbClr val="000000"/>
                </a:solidFill>
                <a:latin typeface="ＭＳ Ｐゴシック"/>
                <a:ea typeface="ＭＳ Ｐゴシック"/>
              </a:rPr>
              <a:t>）</a:t>
            </a:r>
            <a:r>
              <a:rPr lang="ja-JP" altLang="en-US" sz="1200" b="1" dirty="0">
                <a:solidFill>
                  <a:srgbClr val="000000"/>
                </a:solidFill>
                <a:latin typeface="ＭＳ Ｐゴシック"/>
                <a:ea typeface="ＭＳ Ｐゴシック"/>
              </a:rPr>
              <a:t>　</a:t>
            </a:r>
            <a:endParaRPr lang="ja-JP" altLang="ja-JP" sz="1200" b="1" dirty="0">
              <a:solidFill>
                <a:srgbClr val="0070C0"/>
              </a:solidFill>
              <a:latin typeface="ＭＳ Ｐゴシック"/>
              <a:ea typeface="ＭＳ Ｐゴシック"/>
            </a:endParaRPr>
          </a:p>
          <a:p>
            <a:pPr fontAlgn="auto">
              <a:spcBef>
                <a:spcPts val="0"/>
              </a:spcBef>
              <a:spcAft>
                <a:spcPts val="0"/>
              </a:spcAft>
              <a:defRPr/>
            </a:pPr>
            <a:r>
              <a:rPr lang="ja-JP" altLang="ja-JP" sz="1200" dirty="0">
                <a:solidFill>
                  <a:srgbClr val="000000"/>
                </a:solidFill>
                <a:latin typeface="ＭＳ Ｐゴシック"/>
                <a:ea typeface="ＭＳ Ｐゴシック"/>
              </a:rPr>
              <a:t>　　</a:t>
            </a:r>
            <a:r>
              <a:rPr lang="en-US" altLang="ja-JP" sz="1200" dirty="0">
                <a:solidFill>
                  <a:srgbClr val="000000"/>
                </a:solidFill>
                <a:latin typeface="ＭＳ Ｐゴシック"/>
                <a:ea typeface="ＭＳ Ｐゴシック"/>
              </a:rPr>
              <a:t>SPP</a:t>
            </a:r>
            <a:r>
              <a:rPr lang="ja-JP" altLang="ja-JP" sz="1200" dirty="0">
                <a:solidFill>
                  <a:srgbClr val="000000"/>
                </a:solidFill>
                <a:latin typeface="ＭＳ Ｐゴシック"/>
                <a:ea typeface="ＭＳ Ｐゴシック"/>
              </a:rPr>
              <a:t>第</a:t>
            </a:r>
            <a:r>
              <a:rPr lang="en-US" altLang="ja-JP" sz="1200" dirty="0">
                <a:solidFill>
                  <a:srgbClr val="000000"/>
                </a:solidFill>
                <a:latin typeface="ＭＳ Ｐゴシック"/>
                <a:ea typeface="ＭＳ Ｐゴシック"/>
              </a:rPr>
              <a:t>1</a:t>
            </a:r>
            <a:r>
              <a:rPr lang="ja-JP" altLang="ja-JP" sz="1200" dirty="0">
                <a:solidFill>
                  <a:srgbClr val="000000"/>
                </a:solidFill>
                <a:latin typeface="ＭＳ Ｐゴシック"/>
                <a:ea typeface="ＭＳ Ｐゴシック"/>
              </a:rPr>
              <a:t>部</a:t>
            </a:r>
            <a:r>
              <a:rPr lang="ja-JP" altLang="en-US" sz="1200" dirty="0">
                <a:solidFill>
                  <a:srgbClr val="000000"/>
                </a:solidFill>
                <a:latin typeface="ＭＳ Ｐゴシック"/>
                <a:ea typeface="ＭＳ Ｐゴシック"/>
              </a:rPr>
              <a:t>（先天色覚異常用）の分類表（</a:t>
            </a:r>
            <a:r>
              <a:rPr lang="en-US" altLang="ja-JP" sz="1200" dirty="0">
                <a:solidFill>
                  <a:srgbClr val="000000"/>
                </a:solidFill>
                <a:latin typeface="ＭＳ Ｐゴシック"/>
                <a:ea typeface="ＭＳ Ｐゴシック"/>
              </a:rPr>
              <a:t>No.15</a:t>
            </a:r>
            <a:r>
              <a:rPr lang="ja-JP" altLang="en-US" sz="1200" dirty="0">
                <a:solidFill>
                  <a:srgbClr val="000000"/>
                </a:solidFill>
                <a:latin typeface="ＭＳ Ｐゴシック"/>
                <a:ea typeface="ＭＳ Ｐゴシック"/>
              </a:rPr>
              <a:t>～</a:t>
            </a:r>
            <a:r>
              <a:rPr lang="en-US" altLang="ja-JP" sz="1200" dirty="0">
                <a:solidFill>
                  <a:srgbClr val="000000"/>
                </a:solidFill>
                <a:latin typeface="ＭＳ Ｐゴシック"/>
                <a:ea typeface="ＭＳ Ｐゴシック"/>
              </a:rPr>
              <a:t>19</a:t>
            </a:r>
            <a:r>
              <a:rPr lang="ja-JP" altLang="en-US" sz="1200" dirty="0">
                <a:solidFill>
                  <a:srgbClr val="000000"/>
                </a:solidFill>
                <a:latin typeface="ＭＳ Ｐゴシック"/>
                <a:ea typeface="ＭＳ Ｐゴシック"/>
              </a:rPr>
              <a:t>）は、色覚検査表の分類表の中では最も定評</a:t>
            </a:r>
            <a:r>
              <a:rPr lang="en-US" altLang="ja-JP" sz="1200" dirty="0">
                <a:solidFill>
                  <a:srgbClr val="000000"/>
                </a:solidFill>
                <a:latin typeface="ＭＳ Ｐゴシック"/>
                <a:ea typeface="ＭＳ Ｐゴシック"/>
              </a:rPr>
              <a:t/>
            </a:r>
            <a:br>
              <a:rPr lang="en-US" altLang="ja-JP" sz="1200" dirty="0">
                <a:solidFill>
                  <a:srgbClr val="000000"/>
                </a:solidFill>
                <a:latin typeface="ＭＳ Ｐゴシック"/>
                <a:ea typeface="ＭＳ Ｐゴシック"/>
              </a:rPr>
            </a:br>
            <a:r>
              <a:rPr lang="ja-JP" altLang="en-US" sz="1200" dirty="0">
                <a:solidFill>
                  <a:srgbClr val="000000"/>
                </a:solidFill>
                <a:latin typeface="ＭＳ Ｐゴシック"/>
                <a:ea typeface="ＭＳ Ｐゴシック"/>
              </a:rPr>
              <a:t>　　がある。１つの表の中の２つの数字が読める場合、どちらがはっきり読めるかを聞くことが必要。　　　　　</a:t>
            </a:r>
            <a:r>
              <a:rPr lang="ja-JP" altLang="en-US" sz="800" dirty="0">
                <a:solidFill>
                  <a:srgbClr val="000000"/>
                </a:solidFill>
                <a:latin typeface="ＭＳ Ｐゴシック"/>
                <a:ea typeface="ＭＳ Ｐゴシック"/>
              </a:rPr>
              <a:t>　　　　</a:t>
            </a:r>
            <a:endParaRPr lang="en-US" altLang="ja-JP" sz="800" dirty="0">
              <a:solidFill>
                <a:srgbClr val="000000"/>
              </a:solidFill>
              <a:latin typeface="ＭＳ Ｐゴシック"/>
              <a:ea typeface="ＭＳ Ｐゴシック"/>
            </a:endParaRPr>
          </a:p>
          <a:p>
            <a:pPr fontAlgn="auto">
              <a:lnSpc>
                <a:spcPct val="150000"/>
              </a:lnSpc>
              <a:spcBef>
                <a:spcPts val="0"/>
              </a:spcBef>
              <a:spcAft>
                <a:spcPts val="0"/>
              </a:spcAft>
              <a:defRPr/>
            </a:pPr>
            <a:r>
              <a:rPr lang="ja-JP" altLang="en-US" sz="1200" b="1" dirty="0">
                <a:solidFill>
                  <a:srgbClr val="000000"/>
                </a:solidFill>
                <a:latin typeface="ＭＳ Ｐゴシック"/>
                <a:ea typeface="ＭＳ Ｐゴシック"/>
              </a:rPr>
              <a:t>＊</a:t>
            </a:r>
            <a:r>
              <a:rPr lang="en-US" altLang="ja-JP" sz="1200" b="1" dirty="0">
                <a:solidFill>
                  <a:srgbClr val="000000"/>
                </a:solidFill>
                <a:latin typeface="ＭＳ Ｐゴシック"/>
                <a:ea typeface="ＭＳ Ｐゴシック"/>
              </a:rPr>
              <a:t>6.</a:t>
            </a:r>
            <a:r>
              <a:rPr lang="ja-JP" altLang="ja-JP" sz="1200" b="1" dirty="0">
                <a:solidFill>
                  <a:srgbClr val="000000"/>
                </a:solidFill>
                <a:latin typeface="ＭＳ Ｐゴシック"/>
                <a:ea typeface="ＭＳ Ｐゴシック"/>
              </a:rPr>
              <a:t>指導</a:t>
            </a:r>
            <a:r>
              <a:rPr lang="ja-JP" altLang="en-US" sz="1200" b="1" dirty="0">
                <a:solidFill>
                  <a:srgbClr val="000000"/>
                </a:solidFill>
                <a:latin typeface="ＭＳ Ｐゴシック"/>
                <a:ea typeface="ＭＳ Ｐゴシック"/>
              </a:rPr>
              <a:t>　</a:t>
            </a:r>
            <a:r>
              <a:rPr lang="ja-JP" altLang="ja-JP" sz="1200" dirty="0">
                <a:solidFill>
                  <a:srgbClr val="000000"/>
                </a:solidFill>
                <a:latin typeface="ＭＳ Ｐゴシック"/>
                <a:ea typeface="ＭＳ Ｐゴシック"/>
              </a:rPr>
              <a:t>次ページを参照</a:t>
            </a:r>
            <a:endParaRPr lang="en-US" altLang="ja-JP" sz="1200" dirty="0">
              <a:solidFill>
                <a:srgbClr val="000000"/>
              </a:solidFill>
              <a:latin typeface="ＭＳ Ｐゴシック"/>
              <a:ea typeface="ＭＳ Ｐゴシック"/>
            </a:endParaRPr>
          </a:p>
          <a:p>
            <a:pPr fontAlgn="auto">
              <a:lnSpc>
                <a:spcPct val="150000"/>
              </a:lnSpc>
              <a:spcBef>
                <a:spcPts val="0"/>
              </a:spcBef>
              <a:spcAft>
                <a:spcPts val="0"/>
              </a:spcAft>
              <a:defRPr/>
            </a:pPr>
            <a:r>
              <a:rPr lang="ja-JP" altLang="en-US" sz="1200" b="1" dirty="0">
                <a:solidFill>
                  <a:srgbClr val="000000"/>
                </a:solidFill>
                <a:latin typeface="ＭＳ Ｐゴシック"/>
                <a:ea typeface="ＭＳ Ｐゴシック"/>
              </a:rPr>
              <a:t>＊</a:t>
            </a:r>
            <a:r>
              <a:rPr lang="en-US" altLang="ja-JP" sz="1200" b="1" dirty="0">
                <a:solidFill>
                  <a:srgbClr val="000000"/>
                </a:solidFill>
                <a:latin typeface="ＭＳ Ｐゴシック"/>
                <a:ea typeface="ＭＳ Ｐゴシック"/>
              </a:rPr>
              <a:t>7.</a:t>
            </a:r>
            <a:r>
              <a:rPr lang="ja-JP" altLang="en-US" sz="1200" b="1" dirty="0">
                <a:solidFill>
                  <a:srgbClr val="000000"/>
                </a:solidFill>
                <a:latin typeface="ＭＳ Ｐゴシック"/>
                <a:ea typeface="ＭＳ Ｐゴシック"/>
              </a:rPr>
              <a:t>色覚専門医療機関　</a:t>
            </a:r>
            <a:r>
              <a:rPr lang="ja-JP" altLang="en-US" sz="1200" dirty="0">
                <a:solidFill>
                  <a:srgbClr val="000000"/>
                </a:solidFill>
                <a:latin typeface="ＭＳ Ｐゴシック"/>
                <a:ea typeface="ＭＳ Ｐゴシック" pitchFamily="50" charset="-128"/>
              </a:rPr>
              <a:t>愛知県内の施設は愛知県眼科医会のホームページに記載</a:t>
            </a:r>
            <a:endParaRPr lang="ja-JP" altLang="ja-JP" sz="1200" b="1" dirty="0">
              <a:solidFill>
                <a:srgbClr val="000000"/>
              </a:solidFill>
              <a:latin typeface="ＭＳ Ｐゴシック"/>
              <a:ea typeface="ＭＳ Ｐゴシック"/>
            </a:endParaRPr>
          </a:p>
        </p:txBody>
      </p:sp>
      <p:sp>
        <p:nvSpPr>
          <p:cNvPr id="25" name="右矢印 24"/>
          <p:cNvSpPr/>
          <p:nvPr/>
        </p:nvSpPr>
        <p:spPr>
          <a:xfrm rot="1165473">
            <a:off x="5503086" y="4281557"/>
            <a:ext cx="1261533" cy="185738"/>
          </a:xfrm>
          <a:prstGeom prst="rightArrow">
            <a:avLst/>
          </a:prstGeom>
          <a:solidFill>
            <a:srgbClr val="000000"/>
          </a:solidFill>
          <a:ln w="25400" cap="flat" cmpd="sng" algn="ctr">
            <a:noFill/>
            <a:prstDash val="solid"/>
          </a:ln>
          <a:effectLst/>
        </p:spPr>
        <p:txBody>
          <a:bodyPr anchor="ctr"/>
          <a:lstStyle/>
          <a:p>
            <a:pPr algn="ctr">
              <a:defRPr/>
            </a:pPr>
            <a:endParaRPr kumimoji="0" lang="ja-JP" altLang="en-US" kern="0">
              <a:solidFill>
                <a:srgbClr val="000000"/>
              </a:solidFill>
              <a:latin typeface="Times New Roman"/>
              <a:ea typeface="ＭＳ Ｐゴシック"/>
            </a:endParaRPr>
          </a:p>
        </p:txBody>
      </p:sp>
      <p:sp>
        <p:nvSpPr>
          <p:cNvPr id="31" name="右矢印 30"/>
          <p:cNvSpPr/>
          <p:nvPr/>
        </p:nvSpPr>
        <p:spPr>
          <a:xfrm rot="5400000">
            <a:off x="7551448" y="3977944"/>
            <a:ext cx="235744" cy="289984"/>
          </a:xfrm>
          <a:prstGeom prst="rightArrow">
            <a:avLst/>
          </a:prstGeom>
          <a:solidFill>
            <a:srgbClr val="000000"/>
          </a:solidFill>
          <a:ln w="25400" cap="flat" cmpd="sng" algn="ctr">
            <a:noFill/>
            <a:prstDash val="solid"/>
          </a:ln>
          <a:effectLst/>
        </p:spPr>
        <p:txBody>
          <a:bodyPr anchor="ctr"/>
          <a:lstStyle/>
          <a:p>
            <a:pPr algn="ctr">
              <a:defRPr/>
            </a:pPr>
            <a:endParaRPr kumimoji="0" lang="ja-JP" altLang="en-US" kern="0">
              <a:solidFill>
                <a:srgbClr val="000000"/>
              </a:solidFill>
              <a:latin typeface="Times New Roman"/>
              <a:ea typeface="ＭＳ Ｐゴシック"/>
            </a:endParaRPr>
          </a:p>
        </p:txBody>
      </p:sp>
      <p:sp>
        <p:nvSpPr>
          <p:cNvPr id="32" name="テキスト ボックス 1"/>
          <p:cNvSpPr txBox="1">
            <a:spLocks noChangeArrowheads="1"/>
          </p:cNvSpPr>
          <p:nvPr/>
        </p:nvSpPr>
        <p:spPr bwMode="auto">
          <a:xfrm>
            <a:off x="7020272" y="4293096"/>
            <a:ext cx="1504949" cy="523220"/>
          </a:xfrm>
          <a:prstGeom prst="rect">
            <a:avLst/>
          </a:prstGeom>
          <a:noFill/>
          <a:ln w="38100">
            <a:solidFill>
              <a:srgbClr val="000000"/>
            </a:solidFill>
            <a:miter lim="800000"/>
            <a:headEnd/>
            <a:tailEnd/>
          </a:ln>
        </p:spPr>
        <p:txBody>
          <a:bodyPr>
            <a:spAutoFit/>
          </a:bodyPr>
          <a:lstStyle>
            <a:lvl1pPr defTabSz="6223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62230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6223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6223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6223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400" kern="0" dirty="0">
                <a:solidFill>
                  <a:srgbClr val="000000"/>
                </a:solidFill>
              </a:rPr>
              <a:t>学校</a:t>
            </a:r>
            <a:r>
              <a:rPr lang="ja-JP" altLang="en-US" sz="1400" kern="0" dirty="0" smtClean="0">
                <a:solidFill>
                  <a:srgbClr val="000000"/>
                </a:solidFill>
              </a:rPr>
              <a:t>へ</a:t>
            </a:r>
            <a:endParaRPr lang="en-US" altLang="ja-JP" sz="1400" kern="0" dirty="0" smtClean="0">
              <a:solidFill>
                <a:srgbClr val="000000"/>
              </a:solidFill>
            </a:endParaRPr>
          </a:p>
          <a:p>
            <a:pPr eaLnBrk="1" hangingPunct="1">
              <a:spcBef>
                <a:spcPct val="0"/>
              </a:spcBef>
              <a:buFontTx/>
              <a:buNone/>
              <a:defRPr/>
            </a:pPr>
            <a:r>
              <a:rPr lang="ja-JP" altLang="en-US" sz="1400" kern="0" dirty="0" smtClean="0">
                <a:solidFill>
                  <a:srgbClr val="000000"/>
                </a:solidFill>
              </a:rPr>
              <a:t>結果報告 </a:t>
            </a:r>
            <a:r>
              <a:rPr lang="en-US" altLang="ja-JP" sz="1400" b="1" kern="0" dirty="0" smtClean="0">
                <a:solidFill>
                  <a:srgbClr val="000000"/>
                </a:solidFill>
                <a:latin typeface="ＭＳ Ｐゴシック"/>
              </a:rPr>
              <a:t>*</a:t>
            </a:r>
            <a:r>
              <a:rPr lang="en-US" altLang="ja-JP" sz="1400" b="1" kern="0" dirty="0">
                <a:solidFill>
                  <a:srgbClr val="000000"/>
                </a:solidFill>
                <a:latin typeface="ＭＳ Ｐゴシック"/>
              </a:rPr>
              <a:t>4</a:t>
            </a:r>
            <a:endParaRPr lang="en-US" altLang="ja-JP" sz="1400" b="1" kern="0" dirty="0" smtClean="0">
              <a:solidFill>
                <a:srgbClr val="000000"/>
              </a:solidFill>
            </a:endParaRPr>
          </a:p>
        </p:txBody>
      </p:sp>
      <p:sp>
        <p:nvSpPr>
          <p:cNvPr id="10268" name="正方形/長方形 1"/>
          <p:cNvSpPr>
            <a:spLocks noChangeArrowheads="1"/>
          </p:cNvSpPr>
          <p:nvPr/>
        </p:nvSpPr>
        <p:spPr bwMode="auto">
          <a:xfrm>
            <a:off x="3109384" y="1251347"/>
            <a:ext cx="2326712" cy="307777"/>
          </a:xfrm>
          <a:prstGeom prst="rect">
            <a:avLst/>
          </a:prstGeom>
          <a:noFill/>
          <a:ln>
            <a:noFill/>
          </a:ln>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ja-JP" altLang="en-US" sz="1400" b="1" dirty="0" smtClean="0">
                <a:solidFill>
                  <a:srgbClr val="000000"/>
                </a:solidFill>
              </a:rPr>
              <a:t>色覚異常の疑い </a:t>
            </a:r>
            <a:r>
              <a:rPr lang="en-US" altLang="ja-JP" sz="1400" b="1" kern="0" dirty="0" smtClean="0">
                <a:solidFill>
                  <a:srgbClr val="000000"/>
                </a:solidFill>
                <a:latin typeface="ＭＳ Ｐゴシック"/>
              </a:rPr>
              <a:t>*3</a:t>
            </a:r>
            <a:endParaRPr lang="ja-JP" altLang="en-US" sz="1400" b="1" baseline="30000" dirty="0" smtClean="0">
              <a:solidFill>
                <a:srgbClr val="000000"/>
              </a:solidFill>
              <a:latin typeface="Times New Roman"/>
            </a:endParaRPr>
          </a:p>
        </p:txBody>
      </p:sp>
      <p:sp>
        <p:nvSpPr>
          <p:cNvPr id="9244" name="テキスト ボックス 11"/>
          <p:cNvSpPr txBox="1">
            <a:spLocks noChangeArrowheads="1"/>
          </p:cNvSpPr>
          <p:nvPr/>
        </p:nvSpPr>
        <p:spPr bwMode="auto">
          <a:xfrm>
            <a:off x="6999817" y="378619"/>
            <a:ext cx="1066800" cy="400110"/>
          </a:xfrm>
          <a:prstGeom prst="rect">
            <a:avLst/>
          </a:prstGeom>
          <a:noFill/>
          <a:ln w="9525">
            <a:noFill/>
            <a:miter lim="800000"/>
            <a:headEnd/>
            <a:tailEnd/>
          </a:ln>
        </p:spPr>
        <p:txBody>
          <a:bodyPr>
            <a:spAutoFit/>
          </a:bodyPr>
          <a:lstStyle/>
          <a:p>
            <a:r>
              <a:rPr lang="en-US" altLang="ja-JP" sz="2000">
                <a:solidFill>
                  <a:srgbClr val="000000"/>
                </a:solidFill>
                <a:latin typeface="Times New Roman" pitchFamily="18" charset="0"/>
              </a:rPr>
              <a:t>pass</a:t>
            </a:r>
            <a:endParaRPr lang="ja-JP" altLang="en-US" sz="2000">
              <a:solidFill>
                <a:srgbClr val="000000"/>
              </a:solidFill>
              <a:latin typeface="Times New Roman" pitchFamily="18" charset="0"/>
            </a:endParaRPr>
          </a:p>
        </p:txBody>
      </p:sp>
      <p:sp>
        <p:nvSpPr>
          <p:cNvPr id="33" name="テキスト ボックス 1"/>
          <p:cNvSpPr txBox="1">
            <a:spLocks noChangeArrowheads="1"/>
          </p:cNvSpPr>
          <p:nvPr/>
        </p:nvSpPr>
        <p:spPr bwMode="auto">
          <a:xfrm>
            <a:off x="7452320" y="1124744"/>
            <a:ext cx="1485900" cy="523220"/>
          </a:xfrm>
          <a:prstGeom prst="rect">
            <a:avLst/>
          </a:prstGeom>
          <a:noFill/>
          <a:ln w="38100">
            <a:solidFill>
              <a:schemeClr val="tx1"/>
            </a:solidFill>
            <a:miter lim="800000"/>
            <a:headEnd/>
            <a:tailEnd/>
          </a:ln>
        </p:spPr>
        <p:txBody>
          <a:bodyPr>
            <a:spAutoFit/>
          </a:bodyPr>
          <a:lstStyle>
            <a:lvl1pPr defTabSz="6223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62230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6223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6223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6223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6223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1400" kern="0" dirty="0">
                <a:solidFill>
                  <a:srgbClr val="000000"/>
                </a:solidFill>
              </a:rPr>
              <a:t>学校</a:t>
            </a:r>
            <a:r>
              <a:rPr lang="ja-JP" altLang="en-US" sz="1400" kern="0" dirty="0" smtClean="0">
                <a:solidFill>
                  <a:srgbClr val="000000"/>
                </a:solidFill>
              </a:rPr>
              <a:t>へ</a:t>
            </a:r>
            <a:endParaRPr lang="en-US" altLang="ja-JP" sz="1400" kern="0" dirty="0" smtClean="0">
              <a:solidFill>
                <a:srgbClr val="000000"/>
              </a:solidFill>
            </a:endParaRPr>
          </a:p>
          <a:p>
            <a:pPr eaLnBrk="1" hangingPunct="1">
              <a:spcBef>
                <a:spcPct val="0"/>
              </a:spcBef>
              <a:buFontTx/>
              <a:buNone/>
              <a:defRPr/>
            </a:pPr>
            <a:r>
              <a:rPr lang="ja-JP" altLang="en-US" sz="1400" kern="0" dirty="0" smtClean="0">
                <a:solidFill>
                  <a:srgbClr val="000000"/>
                </a:solidFill>
              </a:rPr>
              <a:t>結果報告 </a:t>
            </a:r>
            <a:r>
              <a:rPr lang="en-US" altLang="ja-JP" sz="1400" b="1" kern="0" dirty="0" smtClean="0">
                <a:solidFill>
                  <a:srgbClr val="000000"/>
                </a:solidFill>
                <a:latin typeface="ＭＳ Ｐゴシック"/>
              </a:rPr>
              <a:t>*</a:t>
            </a:r>
            <a:r>
              <a:rPr lang="en-US" altLang="ja-JP" sz="1400" b="1" kern="0" dirty="0">
                <a:solidFill>
                  <a:srgbClr val="000000"/>
                </a:solidFill>
                <a:latin typeface="ＭＳ Ｐゴシック"/>
              </a:rPr>
              <a:t>4</a:t>
            </a:r>
            <a:endParaRPr lang="en-US" altLang="ja-JP" sz="1400" b="1" kern="0" dirty="0" smtClean="0">
              <a:solidFill>
                <a:srgbClr val="000000"/>
              </a:solidFill>
            </a:endParaRPr>
          </a:p>
        </p:txBody>
      </p:sp>
    </p:spTree>
    <p:extLst>
      <p:ext uri="{BB962C8B-B14F-4D97-AF65-F5344CB8AC3E}">
        <p14:creationId xmlns:p14="http://schemas.microsoft.com/office/powerpoint/2010/main" val="39595521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3" cstate="print"/>
          <a:srcRect/>
          <a:stretch>
            <a:fillRect/>
          </a:stretch>
        </p:blipFill>
        <p:spPr bwMode="auto">
          <a:xfrm>
            <a:off x="179512" y="34643"/>
            <a:ext cx="4470222" cy="6849224"/>
          </a:xfrm>
          <a:prstGeom prst="rect">
            <a:avLst/>
          </a:prstGeom>
          <a:noFill/>
          <a:ln w="9525">
            <a:noFill/>
            <a:miter lim="800000"/>
            <a:headEnd/>
            <a:tailEnd/>
          </a:ln>
        </p:spPr>
      </p:pic>
      <p:sp>
        <p:nvSpPr>
          <p:cNvPr id="2" name="正方形/長方形 1"/>
          <p:cNvSpPr/>
          <p:nvPr/>
        </p:nvSpPr>
        <p:spPr>
          <a:xfrm>
            <a:off x="5076056" y="1117458"/>
            <a:ext cx="3262432" cy="1323439"/>
          </a:xfrm>
          <a:prstGeom prst="rect">
            <a:avLst/>
          </a:prstGeom>
        </p:spPr>
        <p:txBody>
          <a:bodyPr wrap="none">
            <a:spAutoFit/>
          </a:bodyPr>
          <a:lstStyle/>
          <a:p>
            <a:r>
              <a:rPr lang="ja-JP" altLang="en-US" sz="4000" dirty="0" smtClean="0">
                <a:solidFill>
                  <a:srgbClr val="FFFF00"/>
                </a:solidFill>
                <a:latin typeface="HG丸ｺﾞｼｯｸM-PRO" panose="020F0600000000000000" pitchFamily="50" charset="-128"/>
                <a:ea typeface="HG丸ｺﾞｼｯｸM-PRO" panose="020F0600000000000000" pitchFamily="50" charset="-128"/>
              </a:rPr>
              <a:t>希望した児童</a:t>
            </a:r>
            <a:endParaRPr lang="en-US" altLang="ja-JP" sz="4000" dirty="0" smtClean="0">
              <a:solidFill>
                <a:srgbClr val="FFFF00"/>
              </a:solidFill>
              <a:latin typeface="HG丸ｺﾞｼｯｸM-PRO" panose="020F0600000000000000" pitchFamily="50" charset="-128"/>
              <a:ea typeface="HG丸ｺﾞｼｯｸM-PRO" panose="020F0600000000000000" pitchFamily="50" charset="-128"/>
            </a:endParaRPr>
          </a:p>
          <a:p>
            <a:r>
              <a:rPr lang="ja-JP" altLang="en-US" sz="4000" dirty="0" smtClean="0">
                <a:solidFill>
                  <a:srgbClr val="FFFF00"/>
                </a:solidFill>
                <a:latin typeface="HG丸ｺﾞｼｯｸM-PRO" panose="020F0600000000000000" pitchFamily="50" charset="-128"/>
                <a:ea typeface="HG丸ｺﾞｼｯｸM-PRO" panose="020F0600000000000000" pitchFamily="50" charset="-128"/>
              </a:rPr>
              <a:t>の検査</a:t>
            </a:r>
            <a:endParaRPr lang="ja-JP" altLang="en-US" sz="4000" dirty="0"/>
          </a:p>
        </p:txBody>
      </p:sp>
      <p:sp>
        <p:nvSpPr>
          <p:cNvPr id="3" name="正方形/長方形 2"/>
          <p:cNvSpPr/>
          <p:nvPr/>
        </p:nvSpPr>
        <p:spPr>
          <a:xfrm>
            <a:off x="5107614" y="2940451"/>
            <a:ext cx="3262432" cy="707886"/>
          </a:xfrm>
          <a:prstGeom prst="rect">
            <a:avLst/>
          </a:prstGeom>
        </p:spPr>
        <p:txBody>
          <a:bodyPr wrap="none">
            <a:spAutoFit/>
          </a:bodyPr>
          <a:lstStyle/>
          <a:p>
            <a:r>
              <a:rPr lang="ja-JP" altLang="en-US" sz="4000" dirty="0">
                <a:solidFill>
                  <a:srgbClr val="FFFF00"/>
                </a:solidFill>
                <a:latin typeface="HG丸ｺﾞｼｯｸM-PRO" panose="020F0600000000000000" pitchFamily="50" charset="-128"/>
                <a:ea typeface="HG丸ｺﾞｼｯｸM-PRO" panose="020F0600000000000000" pitchFamily="50" charset="-128"/>
              </a:rPr>
              <a:t>検査</a:t>
            </a:r>
            <a:r>
              <a:rPr lang="ja-JP" altLang="en-US" sz="4000" dirty="0" smtClean="0">
                <a:solidFill>
                  <a:srgbClr val="FFFF00"/>
                </a:solidFill>
                <a:latin typeface="HG丸ｺﾞｼｯｸM-PRO" panose="020F0600000000000000" pitchFamily="50" charset="-128"/>
                <a:ea typeface="HG丸ｺﾞｼｯｸM-PRO" panose="020F0600000000000000" pitchFamily="50" charset="-128"/>
              </a:rPr>
              <a:t>の</a:t>
            </a:r>
            <a:r>
              <a:rPr lang="ja-JP" altLang="en-US" sz="4000" dirty="0">
                <a:solidFill>
                  <a:srgbClr val="FFFF00"/>
                </a:solidFill>
                <a:latin typeface="HG丸ｺﾞｼｯｸM-PRO" panose="020F0600000000000000" pitchFamily="50" charset="-128"/>
                <a:ea typeface="HG丸ｺﾞｼｯｸM-PRO" panose="020F0600000000000000" pitchFamily="50" charset="-128"/>
              </a:rPr>
              <a:t>必要性</a:t>
            </a:r>
            <a:endParaRPr lang="ja-JP" altLang="en-US" sz="4000" dirty="0"/>
          </a:p>
        </p:txBody>
      </p:sp>
      <p:sp>
        <p:nvSpPr>
          <p:cNvPr id="4" name="正方形/長方形 3"/>
          <p:cNvSpPr/>
          <p:nvPr/>
        </p:nvSpPr>
        <p:spPr>
          <a:xfrm>
            <a:off x="5231108" y="4156919"/>
            <a:ext cx="2952328" cy="2308324"/>
          </a:xfrm>
          <a:prstGeom prst="rect">
            <a:avLst/>
          </a:prstGeom>
        </p:spPr>
        <p:txBody>
          <a:bodyPr wrap="square">
            <a:spAutoFit/>
          </a:bodyPr>
          <a:lstStyle/>
          <a:p>
            <a:r>
              <a:rPr lang="ja-JP" altLang="en-US" sz="3600" dirty="0">
                <a:solidFill>
                  <a:srgbClr val="FFFF00"/>
                </a:solidFill>
                <a:latin typeface="HG丸ｺﾞｼｯｸM-PRO" panose="020F0600000000000000" pitchFamily="50" charset="-128"/>
                <a:ea typeface="HG丸ｺﾞｼｯｸM-PRO" panose="020F0600000000000000" pitchFamily="50" charset="-128"/>
              </a:rPr>
              <a:t>希望</a:t>
            </a:r>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するかしないかを、どちらに</a:t>
            </a:r>
            <a:r>
              <a:rPr lang="ja-JP" altLang="en-US" sz="3600" dirty="0" err="1" smtClean="0">
                <a:solidFill>
                  <a:srgbClr val="FFFF00"/>
                </a:solidFill>
                <a:latin typeface="HG丸ｺﾞｼｯｸM-PRO" panose="020F0600000000000000" pitchFamily="50" charset="-128"/>
                <a:ea typeface="HG丸ｺﾞｼｯｸM-PRO" panose="020F0600000000000000" pitchFamily="50" charset="-128"/>
              </a:rPr>
              <a:t>しろ</a:t>
            </a:r>
            <a:r>
              <a:rPr lang="ja-JP" altLang="en-US" sz="3600" dirty="0" err="1">
                <a:solidFill>
                  <a:srgbClr val="FFFF00"/>
                </a:solidFill>
                <a:latin typeface="HG丸ｺﾞｼｯｸM-PRO" panose="020F0600000000000000" pitchFamily="50" charset="-128"/>
                <a:ea typeface="HG丸ｺﾞｼｯｸM-PRO" panose="020F0600000000000000" pitchFamily="50" charset="-128"/>
              </a:rPr>
              <a:t>提</a:t>
            </a:r>
            <a:r>
              <a:rPr lang="ja-JP" altLang="en-US" sz="3600" dirty="0">
                <a:solidFill>
                  <a:srgbClr val="FFFF00"/>
                </a:solidFill>
                <a:latin typeface="HG丸ｺﾞｼｯｸM-PRO" panose="020F0600000000000000" pitchFamily="50" charset="-128"/>
                <a:ea typeface="HG丸ｺﾞｼｯｸM-PRO" panose="020F0600000000000000" pitchFamily="50" charset="-128"/>
              </a:rPr>
              <a:t>出</a:t>
            </a:r>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させる</a:t>
            </a:r>
            <a:endParaRPr lang="ja-JP" altLang="en-US" sz="3600" dirty="0"/>
          </a:p>
        </p:txBody>
      </p:sp>
    </p:spTree>
    <p:extLst>
      <p:ext uri="{BB962C8B-B14F-4D97-AF65-F5344CB8AC3E}">
        <p14:creationId xmlns:p14="http://schemas.microsoft.com/office/powerpoint/2010/main" val="2123564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3" cstate="print"/>
          <a:srcRect/>
          <a:stretch>
            <a:fillRect/>
          </a:stretch>
        </p:blipFill>
        <p:spPr bwMode="auto">
          <a:xfrm>
            <a:off x="251520" y="0"/>
            <a:ext cx="4599859" cy="6870918"/>
          </a:xfrm>
          <a:prstGeom prst="rect">
            <a:avLst/>
          </a:prstGeom>
          <a:noFill/>
          <a:ln w="9525">
            <a:noFill/>
            <a:miter lim="800000"/>
            <a:headEnd/>
            <a:tailEnd/>
          </a:ln>
        </p:spPr>
      </p:pic>
      <p:sp>
        <p:nvSpPr>
          <p:cNvPr id="2" name="正方形/長方形 1"/>
          <p:cNvSpPr/>
          <p:nvPr/>
        </p:nvSpPr>
        <p:spPr>
          <a:xfrm>
            <a:off x="5019187" y="1844824"/>
            <a:ext cx="3775393" cy="707886"/>
          </a:xfrm>
          <a:prstGeom prst="rect">
            <a:avLst/>
          </a:prstGeom>
        </p:spPr>
        <p:txBody>
          <a:bodyPr wrap="none">
            <a:spAutoFit/>
          </a:bodyPr>
          <a:lstStyle/>
          <a:p>
            <a:r>
              <a:rPr lang="ja-JP" altLang="en-US" sz="4000" dirty="0" smtClean="0">
                <a:solidFill>
                  <a:srgbClr val="FFFF00"/>
                </a:solidFill>
                <a:latin typeface="HG丸ｺﾞｼｯｸM-PRO" panose="020F0600000000000000" pitchFamily="50" charset="-128"/>
                <a:ea typeface="HG丸ｺﾞｼｯｸM-PRO" panose="020F0600000000000000" pitchFamily="50" charset="-128"/>
              </a:rPr>
              <a:t>色覚異常の</a:t>
            </a:r>
            <a:r>
              <a:rPr lang="ja-JP" altLang="en-US" sz="4000" dirty="0">
                <a:solidFill>
                  <a:srgbClr val="FFFF00"/>
                </a:solidFill>
                <a:latin typeface="HG丸ｺﾞｼｯｸM-PRO" panose="020F0600000000000000" pitchFamily="50" charset="-128"/>
                <a:ea typeface="HG丸ｺﾞｼｯｸM-PRO" panose="020F0600000000000000" pitchFamily="50" charset="-128"/>
              </a:rPr>
              <a:t>有無</a:t>
            </a:r>
            <a:endParaRPr lang="ja-JP" altLang="en-US" sz="4000" dirty="0"/>
          </a:p>
        </p:txBody>
      </p:sp>
      <p:sp>
        <p:nvSpPr>
          <p:cNvPr id="3" name="正方形/長方形 2"/>
          <p:cNvSpPr/>
          <p:nvPr/>
        </p:nvSpPr>
        <p:spPr>
          <a:xfrm>
            <a:off x="4851379" y="4581128"/>
            <a:ext cx="4102405" cy="646331"/>
          </a:xfrm>
          <a:prstGeom prst="rect">
            <a:avLst/>
          </a:prstGeom>
        </p:spPr>
        <p:txBody>
          <a:bodyPr wrap="none">
            <a:spAutoFit/>
          </a:bodyPr>
          <a:lstStyle/>
          <a:p>
            <a:r>
              <a:rPr lang="en-US" altLang="ja-JP" sz="3600" dirty="0" smtClean="0">
                <a:solidFill>
                  <a:srgbClr val="FFFF00"/>
                </a:solidFill>
                <a:latin typeface="HG丸ｺﾞｼｯｸM-PRO" panose="020F0600000000000000" pitchFamily="50" charset="-128"/>
                <a:ea typeface="HG丸ｺﾞｼｯｸM-PRO" panose="020F0600000000000000" pitchFamily="50" charset="-128"/>
              </a:rPr>
              <a:t>1</a:t>
            </a:r>
            <a:r>
              <a:rPr lang="ja-JP" altLang="en-US" sz="3600" dirty="0">
                <a:solidFill>
                  <a:srgbClr val="FFFF00"/>
                </a:solidFill>
                <a:latin typeface="HG丸ｺﾞｼｯｸM-PRO" panose="020F0600000000000000" pitchFamily="50" charset="-128"/>
                <a:ea typeface="HG丸ｺﾞｼｯｸM-PRO" panose="020F0600000000000000" pitchFamily="50" charset="-128"/>
              </a:rPr>
              <a:t>型</a:t>
            </a:r>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と</a:t>
            </a:r>
            <a:r>
              <a:rPr lang="en-US" altLang="ja-JP" sz="3600" dirty="0" smtClean="0">
                <a:solidFill>
                  <a:srgbClr val="FFFF00"/>
                </a:solidFill>
                <a:latin typeface="HG丸ｺﾞｼｯｸM-PRO" panose="020F0600000000000000" pitchFamily="50" charset="-128"/>
                <a:ea typeface="HG丸ｺﾞｼｯｸM-PRO" panose="020F0600000000000000" pitchFamily="50" charset="-128"/>
              </a:rPr>
              <a:t>2</a:t>
            </a:r>
            <a:r>
              <a:rPr lang="ja-JP" altLang="en-US" sz="3600" dirty="0">
                <a:solidFill>
                  <a:srgbClr val="FFFF00"/>
                </a:solidFill>
                <a:latin typeface="HG丸ｺﾞｼｯｸM-PRO" panose="020F0600000000000000" pitchFamily="50" charset="-128"/>
                <a:ea typeface="HG丸ｺﾞｼｯｸM-PRO" panose="020F0600000000000000" pitchFamily="50" charset="-128"/>
              </a:rPr>
              <a:t>型</a:t>
            </a:r>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を</a:t>
            </a:r>
            <a:r>
              <a:rPr lang="ja-JP" altLang="en-US" sz="3600" dirty="0">
                <a:solidFill>
                  <a:srgbClr val="FFFF00"/>
                </a:solidFill>
                <a:latin typeface="HG丸ｺﾞｼｯｸM-PRO" panose="020F0600000000000000" pitchFamily="50" charset="-128"/>
                <a:ea typeface="HG丸ｺﾞｼｯｸM-PRO" panose="020F0600000000000000" pitchFamily="50" charset="-128"/>
              </a:rPr>
              <a:t>分</a:t>
            </a:r>
            <a:r>
              <a:rPr lang="ja-JP" altLang="en-US" sz="3600" dirty="0" smtClean="0">
                <a:solidFill>
                  <a:srgbClr val="FFFF00"/>
                </a:solidFill>
                <a:latin typeface="HG丸ｺﾞｼｯｸM-PRO" panose="020F0600000000000000" pitchFamily="50" charset="-128"/>
                <a:ea typeface="HG丸ｺﾞｼｯｸM-PRO" panose="020F0600000000000000" pitchFamily="50" charset="-128"/>
              </a:rPr>
              <a:t>ける</a:t>
            </a:r>
            <a:endParaRPr lang="ja-JP" altLang="en-US" sz="3600" dirty="0"/>
          </a:p>
        </p:txBody>
      </p:sp>
    </p:spTree>
    <p:extLst>
      <p:ext uri="{BB962C8B-B14F-4D97-AF65-F5344CB8AC3E}">
        <p14:creationId xmlns:p14="http://schemas.microsoft.com/office/powerpoint/2010/main" val="2454470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タイトル 1"/>
          <p:cNvSpPr txBox="1">
            <a:spLocks/>
          </p:cNvSpPr>
          <p:nvPr/>
        </p:nvSpPr>
        <p:spPr bwMode="auto">
          <a:xfrm>
            <a:off x="457200" y="115888"/>
            <a:ext cx="8229600" cy="1517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defRPr/>
            </a:pP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色覚異常者の色判断能力</a:t>
            </a: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
            </a:r>
            <a:b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b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（代償能力）の発達</a:t>
            </a:r>
          </a:p>
        </p:txBody>
      </p:sp>
      <p:sp>
        <p:nvSpPr>
          <p:cNvPr id="6" name="テキスト ボックス 2"/>
          <p:cNvSpPr txBox="1">
            <a:spLocks noChangeArrowheads="1"/>
          </p:cNvSpPr>
          <p:nvPr/>
        </p:nvSpPr>
        <p:spPr bwMode="auto">
          <a:xfrm>
            <a:off x="384174" y="1196975"/>
            <a:ext cx="8156575" cy="3421449"/>
          </a:xfrm>
          <a:prstGeom prst="rect">
            <a:avLst/>
          </a:prstGeom>
          <a:noFill/>
          <a:ln w="9525">
            <a:noFill/>
            <a:miter lim="800000"/>
            <a:headEnd/>
            <a:tailEnd/>
          </a:ln>
        </p:spPr>
        <p:txBody>
          <a:bodyPr wrap="square">
            <a:spAutoFit/>
          </a:bodyPr>
          <a:lstStyle/>
          <a:p>
            <a:r>
              <a:rPr lang="ja-JP" altLang="en-US" sz="800" dirty="0" smtClean="0">
                <a:solidFill>
                  <a:srgbClr val="FFFFFF"/>
                </a:solidFill>
                <a:latin typeface="HG丸ｺﾞｼｯｸM-PRO" panose="020F0600000000000000" pitchFamily="50" charset="-128"/>
                <a:ea typeface="HG丸ｺﾞｼｯｸM-PRO" panose="020F0600000000000000" pitchFamily="50" charset="-128"/>
                <a:cs typeface="+mn-cs"/>
              </a:rPr>
              <a:t>　</a:t>
            </a:r>
            <a:endParaRPr lang="en-US" altLang="ja-JP" sz="800" dirty="0" smtClean="0">
              <a:solidFill>
                <a:srgbClr val="FFFFFF"/>
              </a:solidFill>
              <a:latin typeface="HG丸ｺﾞｼｯｸM-PRO" panose="020F0600000000000000" pitchFamily="50" charset="-128"/>
              <a:ea typeface="HG丸ｺﾞｼｯｸM-PRO" panose="020F0600000000000000" pitchFamily="50" charset="-128"/>
              <a:cs typeface="+mn-cs"/>
            </a:endParaRPr>
          </a:p>
          <a:p>
            <a:pPr>
              <a:lnSpc>
                <a:spcPts val="3000"/>
              </a:lnSpc>
            </a:pPr>
            <a:r>
              <a:rPr lang="ja-JP" altLang="en-US" dirty="0" smtClean="0">
                <a:solidFill>
                  <a:srgbClr val="FFFFFF"/>
                </a:solidFill>
                <a:latin typeface="HG丸ｺﾞｼｯｸM-PRO" panose="020F0600000000000000" pitchFamily="50" charset="-128"/>
                <a:ea typeface="HG丸ｺﾞｼｯｸM-PRO" panose="020F0600000000000000" pitchFamily="50" charset="-128"/>
                <a:cs typeface="+mn-cs"/>
              </a:rPr>
              <a:t>代償能力</a:t>
            </a:r>
            <a:endParaRPr lang="en-US" altLang="ja-JP" dirty="0" smtClean="0">
              <a:solidFill>
                <a:srgbClr val="FFFFFF"/>
              </a:solidFill>
              <a:latin typeface="HG丸ｺﾞｼｯｸM-PRO" panose="020F0600000000000000" pitchFamily="50" charset="-128"/>
              <a:ea typeface="HG丸ｺﾞｼｯｸM-PRO" panose="020F0600000000000000" pitchFamily="50" charset="-128"/>
              <a:cs typeface="+mn-cs"/>
            </a:endParaRPr>
          </a:p>
          <a:p>
            <a:pPr>
              <a:lnSpc>
                <a:spcPts val="3000"/>
              </a:lnSpc>
            </a:pPr>
            <a:r>
              <a:rPr lang="ja-JP" altLang="en-US" dirty="0" smtClean="0">
                <a:solidFill>
                  <a:srgbClr val="FFFFFF"/>
                </a:solidFill>
                <a:latin typeface="HG丸ｺﾞｼｯｸM-PRO" panose="020F0600000000000000" pitchFamily="50" charset="-128"/>
                <a:ea typeface="HG丸ｺﾞｼｯｸM-PRO" panose="020F0600000000000000" pitchFamily="50" charset="-128"/>
                <a:cs typeface="+mn-cs"/>
              </a:rPr>
              <a:t>　　色以外の手掛かりや、自分の経験した情報等を活用し、</a:t>
            </a:r>
            <a:endParaRPr lang="en-US" altLang="ja-JP" dirty="0" smtClean="0">
              <a:solidFill>
                <a:srgbClr val="FFFFFF"/>
              </a:solidFill>
              <a:latin typeface="HG丸ｺﾞｼｯｸM-PRO" panose="020F0600000000000000" pitchFamily="50" charset="-128"/>
              <a:ea typeface="HG丸ｺﾞｼｯｸM-PRO" panose="020F0600000000000000" pitchFamily="50" charset="-128"/>
              <a:cs typeface="+mn-cs"/>
            </a:endParaRPr>
          </a:p>
          <a:p>
            <a:pPr>
              <a:lnSpc>
                <a:spcPts val="3000"/>
              </a:lnSpc>
            </a:pPr>
            <a:r>
              <a:rPr lang="ja-JP" altLang="en-US" dirty="0" smtClean="0">
                <a:solidFill>
                  <a:srgbClr val="FFFFFF"/>
                </a:solidFill>
                <a:latin typeface="HG丸ｺﾞｼｯｸM-PRO" panose="020F0600000000000000" pitchFamily="50" charset="-128"/>
                <a:ea typeface="HG丸ｺﾞｼｯｸM-PRO" panose="020F0600000000000000" pitchFamily="50" charset="-128"/>
                <a:cs typeface="+mn-cs"/>
              </a:rPr>
              <a:t>　　色の判断をする能力。</a:t>
            </a:r>
            <a:endParaRPr lang="en-US" altLang="ja-JP" dirty="0" smtClean="0">
              <a:solidFill>
                <a:srgbClr val="FFFFFF"/>
              </a:solidFill>
              <a:latin typeface="HG丸ｺﾞｼｯｸM-PRO" panose="020F0600000000000000" pitchFamily="50" charset="-128"/>
              <a:ea typeface="HG丸ｺﾞｼｯｸM-PRO" panose="020F0600000000000000" pitchFamily="50" charset="-128"/>
              <a:cs typeface="+mn-cs"/>
            </a:endParaRPr>
          </a:p>
          <a:p>
            <a:pPr>
              <a:lnSpc>
                <a:spcPts val="3000"/>
              </a:lnSpc>
            </a:pPr>
            <a:endParaRPr lang="en-US" altLang="ja-JP" dirty="0" smtClean="0">
              <a:solidFill>
                <a:srgbClr val="FFFFFF"/>
              </a:solidFill>
              <a:latin typeface="HG丸ｺﾞｼｯｸM-PRO" panose="020F0600000000000000" pitchFamily="50" charset="-128"/>
              <a:ea typeface="HG丸ｺﾞｼｯｸM-PRO" panose="020F0600000000000000" pitchFamily="50" charset="-128"/>
              <a:cs typeface="+mn-cs"/>
            </a:endParaRPr>
          </a:p>
          <a:p>
            <a:pPr>
              <a:lnSpc>
                <a:spcPts val="3500"/>
              </a:lnSpc>
            </a:pPr>
            <a:r>
              <a:rPr lang="ja-JP" altLang="en-US" dirty="0" smtClean="0">
                <a:solidFill>
                  <a:srgbClr val="FFFFFF"/>
                </a:solidFill>
                <a:latin typeface="HG丸ｺﾞｼｯｸM-PRO" panose="020F0600000000000000" pitchFamily="50" charset="-128"/>
                <a:ea typeface="HG丸ｺﾞｼｯｸM-PRO" panose="020F0600000000000000" pitchFamily="50" charset="-128"/>
                <a:cs typeface="+mn-cs"/>
              </a:rPr>
              <a:t>色の判断をする手掛かり</a:t>
            </a:r>
            <a:endParaRPr lang="en-US" altLang="ja-JP" dirty="0" smtClean="0">
              <a:solidFill>
                <a:srgbClr val="FFFFFF"/>
              </a:solidFill>
              <a:latin typeface="HG丸ｺﾞｼｯｸM-PRO" panose="020F0600000000000000" pitchFamily="50" charset="-128"/>
              <a:ea typeface="HG丸ｺﾞｼｯｸM-PRO" panose="020F0600000000000000" pitchFamily="50" charset="-128"/>
              <a:cs typeface="+mn-cs"/>
            </a:endParaRPr>
          </a:p>
          <a:p>
            <a:pPr>
              <a:lnSpc>
                <a:spcPts val="3500"/>
              </a:lnSpc>
            </a:pPr>
            <a:r>
              <a:rPr lang="ja-JP" altLang="en-US" dirty="0" smtClean="0">
                <a:solidFill>
                  <a:srgbClr val="FFFFFF"/>
                </a:solidFill>
                <a:latin typeface="HG丸ｺﾞｼｯｸM-PRO" panose="020F0600000000000000" pitchFamily="50" charset="-128"/>
                <a:ea typeface="HG丸ｺﾞｼｯｸM-PRO" panose="020F0600000000000000" pitchFamily="50" charset="-128"/>
                <a:cs typeface="+mn-cs"/>
              </a:rPr>
              <a:t>・ 形、光沢、質感</a:t>
            </a:r>
            <a:endParaRPr lang="en-US" altLang="ja-JP" sz="800" dirty="0" smtClean="0">
              <a:solidFill>
                <a:srgbClr val="FFFFFF"/>
              </a:solidFill>
              <a:latin typeface="HG丸ｺﾞｼｯｸM-PRO" panose="020F0600000000000000" pitchFamily="50" charset="-128"/>
              <a:ea typeface="HG丸ｺﾞｼｯｸM-PRO" panose="020F0600000000000000" pitchFamily="50" charset="-128"/>
              <a:cs typeface="+mn-cs"/>
            </a:endParaRPr>
          </a:p>
          <a:p>
            <a:pPr>
              <a:lnSpc>
                <a:spcPts val="3000"/>
              </a:lnSpc>
            </a:pPr>
            <a:r>
              <a:rPr lang="ja-JP" altLang="en-US" dirty="0" smtClean="0">
                <a:solidFill>
                  <a:srgbClr val="FFFFFF"/>
                </a:solidFill>
                <a:latin typeface="HG丸ｺﾞｼｯｸM-PRO" panose="020F0600000000000000" pitchFamily="50" charset="-128"/>
                <a:ea typeface="HG丸ｺﾞｼｯｸM-PRO" panose="020F0600000000000000" pitchFamily="50" charset="-128"/>
                <a:cs typeface="+mn-cs"/>
              </a:rPr>
              <a:t>・ 明るさ、鮮やかさ</a:t>
            </a:r>
            <a:endParaRPr lang="en-US" altLang="ja-JP" sz="800" dirty="0" smtClean="0">
              <a:solidFill>
                <a:srgbClr val="FFFFFF"/>
              </a:solidFill>
              <a:latin typeface="HG丸ｺﾞｼｯｸM-PRO" panose="020F0600000000000000" pitchFamily="50" charset="-128"/>
              <a:ea typeface="HG丸ｺﾞｼｯｸM-PRO" panose="020F0600000000000000" pitchFamily="50" charset="-128"/>
              <a:cs typeface="+mn-cs"/>
            </a:endParaRPr>
          </a:p>
          <a:p>
            <a:pPr>
              <a:lnSpc>
                <a:spcPts val="3000"/>
              </a:lnSpc>
            </a:pPr>
            <a:r>
              <a:rPr lang="ja-JP" altLang="en-US" dirty="0" smtClean="0">
                <a:solidFill>
                  <a:srgbClr val="FFFFFF"/>
                </a:solidFill>
                <a:latin typeface="HG丸ｺﾞｼｯｸM-PRO" panose="020F0600000000000000" pitchFamily="50" charset="-128"/>
                <a:ea typeface="HG丸ｺﾞｼｯｸM-PRO" panose="020F0600000000000000" pitchFamily="50" charset="-128"/>
                <a:cs typeface="+mn-cs"/>
              </a:rPr>
              <a:t>・ 経験、記憶、状況判断</a:t>
            </a:r>
            <a:endParaRPr lang="en-US" altLang="ja-JP" dirty="0" smtClean="0">
              <a:solidFill>
                <a:srgbClr val="FFFFFF"/>
              </a:solidFill>
              <a:latin typeface="HG丸ｺﾞｼｯｸM-PRO" panose="020F0600000000000000" pitchFamily="50" charset="-128"/>
              <a:ea typeface="HG丸ｺﾞｼｯｸM-PRO" panose="020F0600000000000000" pitchFamily="50" charset="-128"/>
              <a:cs typeface="+mn-cs"/>
            </a:endParaRPr>
          </a:p>
        </p:txBody>
      </p:sp>
      <p:sp>
        <p:nvSpPr>
          <p:cNvPr id="7" name="テキスト ボックス 4"/>
          <p:cNvSpPr txBox="1">
            <a:spLocks noChangeArrowheads="1"/>
          </p:cNvSpPr>
          <p:nvPr/>
        </p:nvSpPr>
        <p:spPr bwMode="auto">
          <a:xfrm>
            <a:off x="4760913" y="2170113"/>
            <a:ext cx="1427162" cy="461962"/>
          </a:xfrm>
          <a:prstGeom prst="rect">
            <a:avLst/>
          </a:prstGeom>
          <a:solidFill>
            <a:schemeClr val="bg1"/>
          </a:solidFill>
          <a:ln w="9525">
            <a:noFill/>
            <a:miter lim="800000"/>
            <a:headEnd/>
            <a:tailEnd/>
          </a:ln>
        </p:spPr>
        <p:txBody>
          <a:bodyPr>
            <a:spAutoFit/>
          </a:bodyPr>
          <a:lstStyle/>
          <a:p>
            <a:r>
              <a:rPr lang="ja-JP" altLang="en-US" smtClean="0">
                <a:solidFill>
                  <a:prstClr val="black"/>
                </a:solidFill>
                <a:latin typeface="ＭＳ ゴシック" pitchFamily="49" charset="-128"/>
                <a:ea typeface="ＭＳ ゴシック" pitchFamily="49" charset="-128"/>
                <a:cs typeface="+mn-cs"/>
              </a:rPr>
              <a:t>１型色覚</a:t>
            </a:r>
          </a:p>
        </p:txBody>
      </p:sp>
      <p:sp>
        <p:nvSpPr>
          <p:cNvPr id="8" name="テキスト ボックス 9"/>
          <p:cNvSpPr txBox="1">
            <a:spLocks noChangeArrowheads="1"/>
          </p:cNvSpPr>
          <p:nvPr/>
        </p:nvSpPr>
        <p:spPr bwMode="auto">
          <a:xfrm>
            <a:off x="7019925" y="2162176"/>
            <a:ext cx="1520825" cy="461962"/>
          </a:xfrm>
          <a:prstGeom prst="rect">
            <a:avLst/>
          </a:prstGeom>
          <a:solidFill>
            <a:schemeClr val="bg1"/>
          </a:solidFill>
          <a:ln w="9525">
            <a:noFill/>
            <a:miter lim="800000"/>
            <a:headEnd/>
            <a:tailEnd/>
          </a:ln>
        </p:spPr>
        <p:txBody>
          <a:bodyPr>
            <a:spAutoFit/>
          </a:bodyPr>
          <a:lstStyle/>
          <a:p>
            <a:r>
              <a:rPr lang="ja-JP" altLang="en-US" dirty="0" smtClean="0">
                <a:solidFill>
                  <a:prstClr val="black"/>
                </a:solidFill>
                <a:latin typeface="ＭＳ ゴシック" pitchFamily="49" charset="-128"/>
                <a:ea typeface="ＭＳ ゴシック" pitchFamily="49" charset="-128"/>
                <a:cs typeface="+mn-cs"/>
              </a:rPr>
              <a:t>２型色覚</a:t>
            </a:r>
          </a:p>
        </p:txBody>
      </p:sp>
      <p:sp>
        <p:nvSpPr>
          <p:cNvPr id="11" name="テキスト ボックス 10"/>
          <p:cNvSpPr txBox="1"/>
          <p:nvPr/>
        </p:nvSpPr>
        <p:spPr>
          <a:xfrm>
            <a:off x="133064" y="5981076"/>
            <a:ext cx="8842375" cy="584775"/>
          </a:xfrm>
          <a:prstGeom prst="rect">
            <a:avLst/>
          </a:prstGeom>
          <a:solidFill>
            <a:srgbClr val="F79646">
              <a:lumMod val="20000"/>
              <a:lumOff val="80000"/>
            </a:srgbClr>
          </a:solidFill>
          <a:ln w="38100">
            <a:solidFill>
              <a:srgbClr val="F79646">
                <a:lumMod val="75000"/>
              </a:srgbClr>
            </a:solidFill>
          </a:ln>
        </p:spPr>
        <p:txBody>
          <a:bodyPr wrap="square">
            <a:spAutoFit/>
          </a:bodyPr>
          <a:lstStyle/>
          <a:p>
            <a:pPr algn="ctr" fontAlgn="auto">
              <a:spcBef>
                <a:spcPts val="0"/>
              </a:spcBef>
              <a:spcAft>
                <a:spcPts val="0"/>
              </a:spcAft>
              <a:defRPr/>
            </a:pPr>
            <a:r>
              <a:rPr kumimoji="0" lang="ja-JP" altLang="en-US" sz="1800" b="1" kern="0" dirty="0">
                <a:solidFill>
                  <a:prstClr val="black"/>
                </a:solidFill>
                <a:latin typeface="HG丸ｺﾞｼｯｸM-PRO" panose="020F0600000000000000" pitchFamily="50" charset="-128"/>
                <a:ea typeface="HG丸ｺﾞｼｯｸM-PRO" panose="020F0600000000000000" pitchFamily="50" charset="-128"/>
                <a:cs typeface="+mn-cs"/>
              </a:rPr>
              <a:t>　</a:t>
            </a:r>
            <a:r>
              <a:rPr kumimoji="0" lang="ja-JP" altLang="en-US" sz="3200" b="1" kern="0" dirty="0">
                <a:solidFill>
                  <a:prstClr val="black"/>
                </a:solidFill>
                <a:latin typeface="HG丸ｺﾞｼｯｸM-PRO" panose="020F0600000000000000" pitchFamily="50" charset="-128"/>
                <a:ea typeface="HG丸ｺﾞｼｯｸM-PRO" panose="020F0600000000000000" pitchFamily="50" charset="-128"/>
                <a:cs typeface="+mn-cs"/>
              </a:rPr>
              <a:t>色覚異常であることを知ることは大切である</a:t>
            </a:r>
            <a:endParaRPr kumimoji="0" lang="ja-JP" altLang="en-US" sz="3200" kern="0" dirty="0">
              <a:solidFill>
                <a:prstClr val="black"/>
              </a:solidFill>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11"/>
          <p:cNvSpPr txBox="1"/>
          <p:nvPr/>
        </p:nvSpPr>
        <p:spPr>
          <a:xfrm>
            <a:off x="0" y="4868863"/>
            <a:ext cx="9108504" cy="861774"/>
          </a:xfrm>
          <a:prstGeom prst="rect">
            <a:avLst/>
          </a:prstGeom>
          <a:solidFill>
            <a:srgbClr val="F79646">
              <a:lumMod val="20000"/>
              <a:lumOff val="80000"/>
            </a:srgbClr>
          </a:solidFill>
          <a:ln w="38100">
            <a:solidFill>
              <a:srgbClr val="F79646">
                <a:lumMod val="75000"/>
              </a:srgbClr>
            </a:solidFill>
          </a:ln>
        </p:spPr>
        <p:txBody>
          <a:bodyPr wrap="square">
            <a:spAutoFit/>
          </a:bodyPr>
          <a:lstStyle/>
          <a:p>
            <a:pPr fontAlgn="auto">
              <a:lnSpc>
                <a:spcPts val="3000"/>
              </a:lnSpc>
              <a:spcBef>
                <a:spcPts val="0"/>
              </a:spcBef>
              <a:spcAft>
                <a:spcPts val="0"/>
              </a:spcAft>
              <a:defRPr/>
            </a:pPr>
            <a:r>
              <a:rPr kumimoji="0" lang="ja-JP" altLang="en-US" sz="2800" kern="0" dirty="0">
                <a:solidFill>
                  <a:prstClr val="black"/>
                </a:solidFill>
                <a:latin typeface="HG丸ｺﾞｼｯｸM-PRO" panose="020F0600000000000000" pitchFamily="50" charset="-128"/>
                <a:ea typeface="HG丸ｺﾞｼｯｸM-PRO" panose="020F0600000000000000" pitchFamily="50" charset="-128"/>
                <a:cs typeface="+mn-cs"/>
              </a:rPr>
              <a:t>自分の感じている色と、他の人が感じている色とが</a:t>
            </a:r>
            <a:endParaRPr kumimoji="0" lang="en-US" altLang="ja-JP" sz="2800" kern="0" dirty="0">
              <a:solidFill>
                <a:prstClr val="black"/>
              </a:solidFill>
              <a:latin typeface="HG丸ｺﾞｼｯｸM-PRO" panose="020F0600000000000000" pitchFamily="50" charset="-128"/>
              <a:ea typeface="HG丸ｺﾞｼｯｸM-PRO" panose="020F0600000000000000" pitchFamily="50" charset="-128"/>
              <a:cs typeface="+mn-cs"/>
            </a:endParaRPr>
          </a:p>
          <a:p>
            <a:pPr fontAlgn="auto">
              <a:lnSpc>
                <a:spcPts val="3000"/>
              </a:lnSpc>
              <a:spcBef>
                <a:spcPts val="0"/>
              </a:spcBef>
              <a:spcAft>
                <a:spcPts val="0"/>
              </a:spcAft>
              <a:defRPr/>
            </a:pPr>
            <a:r>
              <a:rPr kumimoji="0" lang="ja-JP" altLang="en-US" sz="2800" kern="0" dirty="0">
                <a:solidFill>
                  <a:prstClr val="black"/>
                </a:solidFill>
                <a:latin typeface="HG丸ｺﾞｼｯｸM-PRO" panose="020F0600000000000000" pitchFamily="50" charset="-128"/>
                <a:ea typeface="HG丸ｺﾞｼｯｸM-PRO" panose="020F0600000000000000" pitchFamily="50" charset="-128"/>
                <a:cs typeface="+mn-cs"/>
              </a:rPr>
              <a:t>違っていることを認識して初めて、代償能力が発達する</a:t>
            </a:r>
            <a:endParaRPr kumimoji="0" lang="en-US" altLang="ja-JP" sz="2800" kern="0" dirty="0">
              <a:solidFill>
                <a:prstClr val="black"/>
              </a:solidFill>
              <a:latin typeface="HG丸ｺﾞｼｯｸM-PRO" panose="020F0600000000000000" pitchFamily="50" charset="-128"/>
              <a:ea typeface="HG丸ｺﾞｼｯｸM-PRO" panose="020F0600000000000000" pitchFamily="50" charset="-128"/>
              <a:cs typeface="+mn-cs"/>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331" y="2667168"/>
            <a:ext cx="2023872" cy="2139696"/>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641" y="2667508"/>
            <a:ext cx="1993392" cy="2157984"/>
          </a:xfrm>
          <a:prstGeom prst="rect">
            <a:avLst/>
          </a:prstGeom>
        </p:spPr>
      </p:pic>
    </p:spTree>
    <p:extLst>
      <p:ext uri="{BB962C8B-B14F-4D97-AF65-F5344CB8AC3E}">
        <p14:creationId xmlns:p14="http://schemas.microsoft.com/office/powerpoint/2010/main" val="1462532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タイトル 1"/>
          <p:cNvSpPr txBox="1">
            <a:spLocks/>
          </p:cNvSpPr>
          <p:nvPr/>
        </p:nvSpPr>
        <p:spPr bwMode="auto">
          <a:xfrm>
            <a:off x="457200" y="274638"/>
            <a:ext cx="8229600" cy="149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defRPr/>
            </a:pPr>
            <a:r>
              <a:rPr lang="ja-JP" altLang="en-US" dirty="0" smtClean="0">
                <a:solidFill>
                  <a:srgbClr val="FFFFFF"/>
                </a:solidFill>
                <a:latin typeface="HG丸ｺﾞｼｯｸM-PRO" panose="020F0600000000000000" pitchFamily="50" charset="-128"/>
                <a:ea typeface="HG丸ｺﾞｼｯｸM-PRO" panose="020F0600000000000000" pitchFamily="50" charset="-128"/>
              </a:rPr>
              <a:t>日常生活における</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
            </a:r>
            <a:br>
              <a:rPr lang="en-US" altLang="ja-JP" dirty="0" smtClean="0">
                <a:solidFill>
                  <a:srgbClr val="FFFFFF"/>
                </a:solidFill>
                <a:latin typeface="HG丸ｺﾞｼｯｸM-PRO" panose="020F0600000000000000" pitchFamily="50" charset="-128"/>
                <a:ea typeface="HG丸ｺﾞｼｯｸM-PRO" panose="020F0600000000000000" pitchFamily="50" charset="-128"/>
              </a:rPr>
            </a:br>
            <a:r>
              <a:rPr lang="ja-JP" altLang="en-US" dirty="0" smtClean="0">
                <a:solidFill>
                  <a:srgbClr val="FFFFFF"/>
                </a:solidFill>
                <a:latin typeface="HG丸ｺﾞｼｯｸM-PRO" panose="020F0600000000000000" pitchFamily="50" charset="-128"/>
                <a:ea typeface="HG丸ｺﾞｼｯｸM-PRO" panose="020F0600000000000000" pitchFamily="50" charset="-128"/>
              </a:rPr>
              <a:t>２型色覚と１型色覚のちがい</a:t>
            </a:r>
          </a:p>
        </p:txBody>
      </p:sp>
      <p:sp>
        <p:nvSpPr>
          <p:cNvPr id="7" name="テキスト ボックス 6"/>
          <p:cNvSpPr txBox="1">
            <a:spLocks noChangeArrowheads="1"/>
          </p:cNvSpPr>
          <p:nvPr/>
        </p:nvSpPr>
        <p:spPr bwMode="auto">
          <a:xfrm>
            <a:off x="623888" y="2981088"/>
            <a:ext cx="7579940" cy="954107"/>
          </a:xfrm>
          <a:prstGeom prst="rect">
            <a:avLst/>
          </a:prstGeom>
          <a:noFill/>
          <a:ln w="9525">
            <a:noFill/>
            <a:miter lim="800000"/>
            <a:headEnd/>
            <a:tailEnd/>
          </a:ln>
        </p:spPr>
        <p:txBody>
          <a:bodyPr wrap="square">
            <a:spAutoFit/>
          </a:bodyPr>
          <a:lstStyle/>
          <a:p>
            <a:pPr fontAlgn="auto">
              <a:spcBef>
                <a:spcPts val="0"/>
              </a:spcBef>
              <a:spcAft>
                <a:spcPts val="0"/>
              </a:spcAft>
              <a:defRPr/>
            </a:pPr>
            <a:r>
              <a:rPr kumimoji="0" lang="ja-JP" altLang="en-US" sz="2800" kern="0" dirty="0" smtClean="0">
                <a:solidFill>
                  <a:srgbClr val="FFFFFF"/>
                </a:solidFill>
                <a:latin typeface="HG丸ｺﾞｼｯｸM-PRO" panose="020F0600000000000000" pitchFamily="50" charset="-128"/>
                <a:ea typeface="HG丸ｺﾞｼｯｸM-PRO" panose="020F0600000000000000" pitchFamily="50" charset="-128"/>
              </a:rPr>
              <a:t>・ 自身が色覚異常であることを知っていれば、</a:t>
            </a:r>
            <a:endParaRPr kumimoji="0" lang="en-US" altLang="ja-JP" sz="2800" kern="0" dirty="0" smtClean="0">
              <a:solidFill>
                <a:srgbClr val="FFFFFF"/>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kumimoji="0" lang="ja-JP" altLang="en-US" sz="2800" kern="0" dirty="0" smtClean="0">
                <a:solidFill>
                  <a:srgbClr val="FFFFFF"/>
                </a:solidFill>
                <a:latin typeface="HG丸ｺﾞｼｯｸM-PRO" panose="020F0600000000000000" pitchFamily="50" charset="-128"/>
                <a:ea typeface="HG丸ｺﾞｼｯｸM-PRO" panose="020F0600000000000000" pitchFamily="50" charset="-128"/>
              </a:rPr>
              <a:t>　 日常生活には自然に対応できてくる。</a:t>
            </a:r>
            <a:endParaRPr kumimoji="0" lang="ja-JP" altLang="en-US" sz="1000" kern="0"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8" name="テキスト ボックス 2"/>
          <p:cNvSpPr txBox="1">
            <a:spLocks noChangeArrowheads="1"/>
          </p:cNvSpPr>
          <p:nvPr/>
        </p:nvSpPr>
        <p:spPr bwMode="auto">
          <a:xfrm>
            <a:off x="623888" y="2133600"/>
            <a:ext cx="2075904" cy="646331"/>
          </a:xfrm>
          <a:prstGeom prst="rect">
            <a:avLst/>
          </a:prstGeom>
          <a:solidFill>
            <a:srgbClr val="F79646">
              <a:lumMod val="20000"/>
              <a:lumOff val="80000"/>
            </a:srgbClr>
          </a:solidFill>
          <a:ln w="38100">
            <a:solidFill>
              <a:srgbClr val="F79646">
                <a:lumMod val="75000"/>
              </a:srgbClr>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3600" kern="0" dirty="0" smtClean="0">
                <a:solidFill>
                  <a:prstClr val="black"/>
                </a:solidFill>
                <a:latin typeface="HG丸ｺﾞｼｯｸM-PRO" panose="020F0600000000000000" pitchFamily="50" charset="-128"/>
                <a:ea typeface="HG丸ｺﾞｼｯｸM-PRO" panose="020F0600000000000000" pitchFamily="50" charset="-128"/>
              </a:rPr>
              <a:t>２型色覚</a:t>
            </a:r>
          </a:p>
        </p:txBody>
      </p:sp>
      <p:sp>
        <p:nvSpPr>
          <p:cNvPr id="9" name="テキスト ボックス 4"/>
          <p:cNvSpPr txBox="1">
            <a:spLocks noChangeArrowheads="1"/>
          </p:cNvSpPr>
          <p:nvPr/>
        </p:nvSpPr>
        <p:spPr bwMode="auto">
          <a:xfrm>
            <a:off x="623888" y="4149725"/>
            <a:ext cx="2075904" cy="646331"/>
          </a:xfrm>
          <a:prstGeom prst="rect">
            <a:avLst/>
          </a:prstGeom>
          <a:solidFill>
            <a:srgbClr val="F79646">
              <a:lumMod val="20000"/>
              <a:lumOff val="80000"/>
            </a:srgbClr>
          </a:solidFill>
          <a:ln w="38100">
            <a:solidFill>
              <a:srgbClr val="F79646">
                <a:lumMod val="75000"/>
              </a:srgbClr>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defRPr/>
            </a:pPr>
            <a:r>
              <a:rPr lang="ja-JP" altLang="en-US" sz="3600" kern="0" dirty="0" smtClean="0">
                <a:solidFill>
                  <a:prstClr val="black"/>
                </a:solidFill>
                <a:latin typeface="HG丸ｺﾞｼｯｸM-PRO" panose="020F0600000000000000" pitchFamily="50" charset="-128"/>
                <a:ea typeface="HG丸ｺﾞｼｯｸM-PRO" panose="020F0600000000000000" pitchFamily="50" charset="-128"/>
              </a:rPr>
              <a:t>１型色覚</a:t>
            </a:r>
          </a:p>
        </p:txBody>
      </p:sp>
      <p:sp>
        <p:nvSpPr>
          <p:cNvPr id="10" name="テキスト ボックス 9"/>
          <p:cNvSpPr txBox="1"/>
          <p:nvPr/>
        </p:nvSpPr>
        <p:spPr>
          <a:xfrm>
            <a:off x="623888" y="5010586"/>
            <a:ext cx="8208962" cy="1508105"/>
          </a:xfrm>
          <a:prstGeom prst="rect">
            <a:avLst/>
          </a:prstGeom>
          <a:noFill/>
        </p:spPr>
        <p:txBody>
          <a:bodyPr wrap="square">
            <a:spAutoFit/>
          </a:bodyPr>
          <a:lstStyle/>
          <a:p>
            <a:pPr fontAlgn="auto">
              <a:spcBef>
                <a:spcPts val="0"/>
              </a:spcBef>
              <a:spcAft>
                <a:spcPts val="0"/>
              </a:spcAft>
              <a:defRPr/>
            </a:pPr>
            <a:r>
              <a:rPr kumimoji="0" lang="ja-JP" altLang="en-US" sz="2800" kern="0" dirty="0">
                <a:solidFill>
                  <a:srgbClr val="FFFFFF"/>
                </a:solidFill>
                <a:latin typeface="HG丸ｺﾞｼｯｸM-PRO" panose="020F0600000000000000" pitchFamily="50" charset="-128"/>
                <a:ea typeface="HG丸ｺﾞｼｯｸM-PRO" panose="020F0600000000000000" pitchFamily="50" charset="-128"/>
              </a:rPr>
              <a:t>・ 自身が色覚異常であることを知っていること。</a:t>
            </a:r>
            <a:endParaRPr kumimoji="0" lang="en-US" altLang="ja-JP" sz="2800" kern="0" dirty="0">
              <a:solidFill>
                <a:srgbClr val="FFFFFF"/>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kumimoji="0" lang="en-US" altLang="ja-JP" sz="800" kern="0" dirty="0">
                <a:solidFill>
                  <a:srgbClr val="FFFFFF"/>
                </a:solidFill>
                <a:latin typeface="HG丸ｺﾞｼｯｸM-PRO" panose="020F0600000000000000" pitchFamily="50" charset="-128"/>
                <a:ea typeface="HG丸ｺﾞｼｯｸM-PRO" panose="020F0600000000000000" pitchFamily="50" charset="-128"/>
              </a:rPr>
              <a:t> </a:t>
            </a:r>
          </a:p>
          <a:p>
            <a:pPr fontAlgn="auto">
              <a:spcBef>
                <a:spcPts val="0"/>
              </a:spcBef>
              <a:spcAft>
                <a:spcPts val="0"/>
              </a:spcAft>
              <a:defRPr/>
            </a:pPr>
            <a:r>
              <a:rPr kumimoji="0" lang="ja-JP" altLang="en-US" sz="2800" kern="0" dirty="0">
                <a:solidFill>
                  <a:srgbClr val="FFFFFF"/>
                </a:solidFill>
                <a:latin typeface="HG丸ｺﾞｼｯｸM-PRO" panose="020F0600000000000000" pitchFamily="50" charset="-128"/>
                <a:ea typeface="HG丸ｺﾞｼｯｸM-PRO" panose="020F0600000000000000" pitchFamily="50" charset="-128"/>
              </a:rPr>
              <a:t>・ 危険信号として使用されることが多い「赤」が</a:t>
            </a:r>
            <a:endParaRPr kumimoji="0" lang="en-US" altLang="ja-JP" sz="2800" kern="0" dirty="0">
              <a:solidFill>
                <a:srgbClr val="FFFFFF"/>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defRPr/>
            </a:pPr>
            <a:r>
              <a:rPr kumimoji="0" lang="ja-JP" altLang="en-US" sz="2800" kern="0" dirty="0">
                <a:solidFill>
                  <a:srgbClr val="FFFFFF"/>
                </a:solidFill>
                <a:latin typeface="HG丸ｺﾞｼｯｸM-PRO" panose="020F0600000000000000" pitchFamily="50" charset="-128"/>
                <a:ea typeface="HG丸ｺﾞｼｯｸM-PRO" panose="020F0600000000000000" pitchFamily="50" charset="-128"/>
              </a:rPr>
              <a:t>　 見にくいことを常に意識していることが大切。</a:t>
            </a:r>
            <a:endParaRPr kumimoji="0" lang="ja-JP" altLang="en-US" sz="1000" kern="0"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79926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p:nvSpPr>
        <p:spPr>
          <a:xfrm>
            <a:off x="755576" y="188640"/>
            <a:ext cx="7852118" cy="1200329"/>
          </a:xfrm>
          <a:prstGeom prst="rect">
            <a:avLst/>
          </a:prstGeom>
        </p:spPr>
        <p:txBody>
          <a:bodyPr wrap="square">
            <a:spAutoFit/>
          </a:bodyPr>
          <a:lstStyle/>
          <a:p>
            <a:r>
              <a:rPr lang="ja-JP" altLang="en-US" sz="3600" kern="0" dirty="0" smtClean="0">
                <a:solidFill>
                  <a:srgbClr val="FFFFFF"/>
                </a:solidFill>
                <a:latin typeface="HG丸ｺﾞｼｯｸM-PRO" panose="020F0600000000000000" pitchFamily="50" charset="-128"/>
                <a:ea typeface="HG丸ｺﾞｼｯｸM-PRO" panose="020F0600000000000000" pitchFamily="50" charset="-128"/>
              </a:rPr>
              <a:t>名古屋市内の小中学校にある</a:t>
            </a:r>
            <a:r>
              <a:rPr lang="en-US" altLang="ja-JP" sz="3600" kern="0" dirty="0" smtClean="0">
                <a:solidFill>
                  <a:srgbClr val="FFFFFF"/>
                </a:solidFill>
                <a:latin typeface="HG丸ｺﾞｼｯｸM-PRO" panose="020F0600000000000000" pitchFamily="50" charset="-128"/>
                <a:ea typeface="HG丸ｺﾞｼｯｸM-PRO" panose="020F0600000000000000" pitchFamily="50" charset="-128"/>
              </a:rPr>
              <a:t>CMT</a:t>
            </a:r>
            <a:r>
              <a:rPr lang="ja-JP" altLang="en-US" sz="3600" kern="0" dirty="0" smtClean="0">
                <a:solidFill>
                  <a:srgbClr val="FFFFFF"/>
                </a:solidFill>
                <a:latin typeface="HG丸ｺﾞｼｯｸM-PRO" panose="020F0600000000000000" pitchFamily="50" charset="-128"/>
                <a:ea typeface="HG丸ｺﾞｼｯｸM-PRO" panose="020F0600000000000000" pitchFamily="50" charset="-128"/>
              </a:rPr>
              <a:t>は、色覚</a:t>
            </a:r>
            <a:r>
              <a:rPr lang="ja-JP" altLang="en-US" sz="3600" kern="0" dirty="0">
                <a:solidFill>
                  <a:srgbClr val="FFFFFF"/>
                </a:solidFill>
                <a:latin typeface="HG丸ｺﾞｼｯｸM-PRO" panose="020F0600000000000000" pitchFamily="50" charset="-128"/>
                <a:ea typeface="HG丸ｺﾞｼｯｸM-PRO" panose="020F0600000000000000" pitchFamily="50" charset="-128"/>
              </a:rPr>
              <a:t>検診</a:t>
            </a:r>
            <a:r>
              <a:rPr lang="ja-JP" altLang="en-US" sz="3600" kern="0" dirty="0" smtClean="0">
                <a:solidFill>
                  <a:srgbClr val="FFFFFF"/>
                </a:solidFill>
                <a:latin typeface="HG丸ｺﾞｼｯｸM-PRO" panose="020F0600000000000000" pitchFamily="50" charset="-128"/>
                <a:ea typeface="HG丸ｺﾞｼｯｸM-PRO" panose="020F0600000000000000" pitchFamily="50" charset="-128"/>
              </a:rPr>
              <a:t>には使用しないこと</a:t>
            </a:r>
            <a:endParaRPr lang="ja-JP" altLang="en-US" sz="3600" dirty="0">
              <a:solidFill>
                <a:srgbClr val="FFFFFF"/>
              </a:solidFill>
              <a:latin typeface="HG丸ｺﾞｼｯｸM-PRO" panose="020F0600000000000000" pitchFamily="50" charset="-128"/>
              <a:ea typeface="HG丸ｺﾞｼｯｸM-PRO" panose="020F0600000000000000" pitchFamily="50" charset="-128"/>
            </a:endParaRPr>
          </a:p>
        </p:txBody>
      </p:sp>
      <p:sp>
        <p:nvSpPr>
          <p:cNvPr id="5" name="タイトル 1"/>
          <p:cNvSpPr txBox="1">
            <a:spLocks/>
          </p:cNvSpPr>
          <p:nvPr/>
        </p:nvSpPr>
        <p:spPr>
          <a:xfrm>
            <a:off x="755576" y="1590219"/>
            <a:ext cx="4881411" cy="1206832"/>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eaLnBrk="1" hangingPunct="1"/>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教育用色覚検査表</a:t>
            </a:r>
            <a:r>
              <a:rPr lang="en-US" altLang="ja-JP" sz="3200" kern="0" dirty="0" smtClean="0">
                <a:solidFill>
                  <a:srgbClr val="FFFFFF"/>
                </a:solidFill>
                <a:latin typeface="HG丸ｺﾞｼｯｸM-PRO" panose="020F0600000000000000" pitchFamily="50" charset="-128"/>
                <a:ea typeface="HG丸ｺﾞｼｯｸM-PRO" panose="020F0600000000000000" pitchFamily="50" charset="-128"/>
              </a:rPr>
              <a:t/>
            </a:r>
            <a:br>
              <a:rPr lang="en-US" altLang="ja-JP" sz="3200" kern="0" dirty="0" smtClean="0">
                <a:solidFill>
                  <a:srgbClr val="FFFFFF"/>
                </a:solidFill>
                <a:latin typeface="HG丸ｺﾞｼｯｸM-PRO" panose="020F0600000000000000" pitchFamily="50" charset="-128"/>
                <a:ea typeface="HG丸ｺﾞｼｯｸM-PRO" panose="020F0600000000000000" pitchFamily="50" charset="-128"/>
              </a:rPr>
            </a:b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「色のなかま」　</a:t>
            </a:r>
            <a:r>
              <a:rPr lang="en-US" altLang="ja-JP" sz="3200" kern="0" dirty="0" smtClean="0">
                <a:solidFill>
                  <a:srgbClr val="FFFFFF"/>
                </a:solidFill>
                <a:latin typeface="HG丸ｺﾞｼｯｸM-PRO" panose="020F0600000000000000" pitchFamily="50" charset="-128"/>
                <a:ea typeface="HG丸ｺﾞｼｯｸM-PRO" panose="020F0600000000000000" pitchFamily="50" charset="-128"/>
              </a:rPr>
              <a:t>CMT</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 </a:t>
            </a:r>
          </a:p>
        </p:txBody>
      </p:sp>
      <p:sp>
        <p:nvSpPr>
          <p:cNvPr id="7" name="テキスト ボックス 6"/>
          <p:cNvSpPr txBox="1"/>
          <p:nvPr/>
        </p:nvSpPr>
        <p:spPr>
          <a:xfrm>
            <a:off x="5145782" y="2043213"/>
            <a:ext cx="3998218" cy="646331"/>
          </a:xfrm>
          <a:prstGeom prst="rect">
            <a:avLst/>
          </a:prstGeom>
          <a:noFill/>
          <a:ln w="25400">
            <a:solidFill>
              <a:schemeClr val="tx1"/>
            </a:solidFill>
          </a:ln>
        </p:spPr>
        <p:txBody>
          <a:bodyPr wrap="square">
            <a:spAutoFit/>
          </a:bodyPr>
          <a:lstStyle/>
          <a:p>
            <a:pPr>
              <a:defRPr/>
            </a:pPr>
            <a:r>
              <a:rPr lang="ja-JP" altLang="en-US" sz="3600" dirty="0" smtClean="0">
                <a:solidFill>
                  <a:srgbClr val="FFFFFF"/>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cs typeface="Arial" panose="020B0604020202020204" pitchFamily="34" charset="0"/>
              </a:rPr>
              <a:t>CMC</a:t>
            </a:r>
            <a:r>
              <a:rPr lang="ja-JP" altLang="en-US" sz="3600" dirty="0">
                <a:solidFill>
                  <a:srgbClr val="FFFFFF"/>
                </a:solidFill>
                <a:latin typeface="HG丸ｺﾞｼｯｸM-PRO" panose="020F0600000000000000" pitchFamily="50" charset="-128"/>
                <a:ea typeface="HG丸ｺﾞｼｯｸM-PRO" panose="020F0600000000000000" pitchFamily="50" charset="-128"/>
                <a:cs typeface="Arial" panose="020B0604020202020204" pitchFamily="34" charset="0"/>
              </a:rPr>
              <a:t>（ﾁｬｰﾄ）</a:t>
            </a:r>
          </a:p>
        </p:txBody>
      </p:sp>
      <p:sp>
        <p:nvSpPr>
          <p:cNvPr id="2" name="正方形/長方形 1"/>
          <p:cNvSpPr/>
          <p:nvPr/>
        </p:nvSpPr>
        <p:spPr>
          <a:xfrm>
            <a:off x="0" y="4938647"/>
            <a:ext cx="9144000" cy="1569660"/>
          </a:xfrm>
          <a:prstGeom prst="rect">
            <a:avLst/>
          </a:prstGeom>
        </p:spPr>
        <p:txBody>
          <a:bodyPr wrap="square">
            <a:spAutoFit/>
          </a:bodyPr>
          <a:lstStyle/>
          <a:p>
            <a:r>
              <a:rPr lang="ja-JP" altLang="en-US" dirty="0">
                <a:solidFill>
                  <a:srgbClr val="FFFFFF"/>
                </a:solidFill>
                <a:latin typeface="HG丸ｺﾞｼｯｸM-PRO" panose="020F0600000000000000" pitchFamily="50" charset="-128"/>
                <a:ea typeface="HG丸ｺﾞｼｯｸM-PRO" panose="020F0600000000000000" pitchFamily="50" charset="-128"/>
              </a:rPr>
              <a:t>「学習上の配慮が必要と考えられる児童に、適切な事後</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措置を</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
            </a:r>
            <a:br>
              <a:rPr lang="en-US" altLang="ja-JP" dirty="0" smtClean="0">
                <a:solidFill>
                  <a:srgbClr val="FFFFFF"/>
                </a:solidFill>
                <a:latin typeface="HG丸ｺﾞｼｯｸM-PRO" panose="020F0600000000000000" pitchFamily="50" charset="-128"/>
                <a:ea typeface="HG丸ｺﾞｼｯｸM-PRO" panose="020F0600000000000000" pitchFamily="50" charset="-128"/>
              </a:rPr>
            </a:br>
            <a:r>
              <a:rPr lang="ja-JP" altLang="en-US" dirty="0" smtClean="0">
                <a:solidFill>
                  <a:srgbClr val="FFFFFF"/>
                </a:solidFill>
                <a:latin typeface="HG丸ｺﾞｼｯｸM-PRO" panose="020F0600000000000000" pitchFamily="50" charset="-128"/>
                <a:ea typeface="HG丸ｺﾞｼｯｸM-PRO" panose="020F0600000000000000" pitchFamily="50" charset="-128"/>
              </a:rPr>
              <a:t>　する</a:t>
            </a:r>
            <a:r>
              <a:rPr lang="ja-JP" altLang="en-US" dirty="0">
                <a:solidFill>
                  <a:srgbClr val="FFFFFF"/>
                </a:solidFill>
                <a:latin typeface="HG丸ｺﾞｼｯｸM-PRO" panose="020F0600000000000000" pitchFamily="50" charset="-128"/>
                <a:ea typeface="HG丸ｺﾞｼｯｸM-PRO" panose="020F0600000000000000" pitchFamily="50" charset="-128"/>
              </a:rPr>
              <a:t>ためのもの</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a:t>
            </a:r>
            <a:endParaRPr lang="ja-JP" altLang="en-US" dirty="0">
              <a:solidFill>
                <a:srgbClr val="FFFFFF"/>
              </a:solidFill>
              <a:latin typeface="HG丸ｺﾞｼｯｸM-PRO" panose="020F0600000000000000" pitchFamily="50" charset="-128"/>
              <a:ea typeface="HG丸ｺﾞｼｯｸM-PRO" panose="020F0600000000000000" pitchFamily="50" charset="-128"/>
            </a:endParaRPr>
          </a:p>
          <a:p>
            <a:r>
              <a:rPr lang="ja-JP" altLang="en-US" dirty="0">
                <a:solidFill>
                  <a:srgbClr val="FFFFFF"/>
                </a:solidFill>
                <a:latin typeface="HG丸ｺﾞｼｯｸM-PRO" panose="020F0600000000000000" pitchFamily="50" charset="-128"/>
                <a:ea typeface="HG丸ｺﾞｼｯｸM-PRO" panose="020F0600000000000000" pitchFamily="50" charset="-128"/>
              </a:rPr>
              <a:t>「眼科検査ではないと同時に、必ずしも職業適性検査ではない」</a:t>
            </a:r>
          </a:p>
          <a:p>
            <a:r>
              <a:rPr lang="ja-JP" altLang="en-US" dirty="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　　　　　（</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CMT</a:t>
            </a:r>
            <a:r>
              <a:rPr lang="ja-JP" altLang="en-US" dirty="0">
                <a:solidFill>
                  <a:srgbClr val="FFFFFF"/>
                </a:solidFill>
                <a:latin typeface="HG丸ｺﾞｼｯｸM-PRO" panose="020F0600000000000000" pitchFamily="50" charset="-128"/>
                <a:ea typeface="HG丸ｺﾞｼｯｸM-PRO" panose="020F0600000000000000" pitchFamily="50" charset="-128"/>
              </a:rPr>
              <a:t>取扱説明書の記載から）</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3" y="2781664"/>
            <a:ext cx="8894064" cy="1871472"/>
          </a:xfrm>
          <a:prstGeom prst="rect">
            <a:avLst/>
          </a:prstGeom>
        </p:spPr>
      </p:pic>
    </p:spTree>
    <p:extLst>
      <p:ext uri="{BB962C8B-B14F-4D97-AF65-F5344CB8AC3E}">
        <p14:creationId xmlns:p14="http://schemas.microsoft.com/office/powerpoint/2010/main" val="2655065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四角形吹き出し 4"/>
          <p:cNvSpPr/>
          <p:nvPr/>
        </p:nvSpPr>
        <p:spPr>
          <a:xfrm rot="5400000">
            <a:off x="3719517" y="1157818"/>
            <a:ext cx="5617294" cy="4895850"/>
          </a:xfrm>
          <a:prstGeom prst="wedgeRectCallout">
            <a:avLst>
              <a:gd name="adj1" fmla="val 13425"/>
              <a:gd name="adj2" fmla="val 65583"/>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6" name="テキスト ボックス 5"/>
          <p:cNvSpPr txBox="1"/>
          <p:nvPr/>
        </p:nvSpPr>
        <p:spPr>
          <a:xfrm>
            <a:off x="4188189" y="941557"/>
            <a:ext cx="4854575" cy="3508375"/>
          </a:xfrm>
          <a:prstGeom prst="rect">
            <a:avLst/>
          </a:prstGeom>
          <a:noFill/>
        </p:spPr>
        <p:txBody>
          <a:bodyPr>
            <a:spAutoFit/>
          </a:bodyPr>
          <a:lstStyle/>
          <a:p>
            <a:pPr>
              <a:defRPr/>
            </a:pPr>
            <a:r>
              <a:rPr lang="ja-JP" altLang="en-US" b="1" dirty="0">
                <a:solidFill>
                  <a:srgbClr val="FFFFFF"/>
                </a:solidFill>
                <a:latin typeface="ＭＳ Ｐゴシック"/>
                <a:ea typeface="ＭＳ Ｐゴシック"/>
              </a:rPr>
              <a:t>色覚特性について</a:t>
            </a:r>
            <a:endParaRPr lang="en-US" altLang="ja-JP" b="1" dirty="0">
              <a:solidFill>
                <a:srgbClr val="FFFFFF"/>
              </a:solidFill>
              <a:latin typeface="ＭＳ Ｐゴシック"/>
              <a:ea typeface="ＭＳ Ｐゴシック"/>
            </a:endParaRPr>
          </a:p>
          <a:p>
            <a:pPr>
              <a:defRPr/>
            </a:pPr>
            <a:r>
              <a:rPr lang="ja-JP" altLang="en-US" sz="2200" dirty="0">
                <a:solidFill>
                  <a:srgbClr val="FFFFFF"/>
                </a:solidFill>
                <a:latin typeface="ＭＳ Ｐゴシック"/>
                <a:ea typeface="ＭＳ Ｐゴシック"/>
              </a:rPr>
              <a:t>　色の見え方を調べる色覚検査は、平成</a:t>
            </a:r>
            <a:r>
              <a:rPr lang="en-US" altLang="ja-JP" sz="2200" dirty="0">
                <a:solidFill>
                  <a:srgbClr val="FFFFFF"/>
                </a:solidFill>
                <a:latin typeface="ＭＳ Ｐゴシック"/>
                <a:ea typeface="ＭＳ Ｐゴシック"/>
              </a:rPr>
              <a:t>15</a:t>
            </a:r>
            <a:r>
              <a:rPr lang="ja-JP" altLang="en-US" sz="2200" dirty="0">
                <a:solidFill>
                  <a:srgbClr val="FFFFFF"/>
                </a:solidFill>
                <a:latin typeface="ＭＳ Ｐゴシック"/>
                <a:ea typeface="ＭＳ Ｐゴシック"/>
              </a:rPr>
              <a:t>年度より定期健康診断の必須項目からはずされ、現在、学校での健康診断では色覚検査は行っておりません。</a:t>
            </a:r>
            <a:endParaRPr lang="en-US" altLang="ja-JP" sz="2200" dirty="0">
              <a:solidFill>
                <a:srgbClr val="FFFFFF"/>
              </a:solidFill>
              <a:latin typeface="ＭＳ Ｐゴシック"/>
              <a:ea typeface="ＭＳ Ｐゴシック"/>
            </a:endParaRPr>
          </a:p>
          <a:p>
            <a:pPr>
              <a:defRPr/>
            </a:pPr>
            <a:r>
              <a:rPr lang="ja-JP" altLang="en-US" sz="2200" dirty="0">
                <a:solidFill>
                  <a:srgbClr val="FFFFFF"/>
                </a:solidFill>
                <a:latin typeface="ＭＳ Ｐゴシック"/>
                <a:ea typeface="ＭＳ Ｐゴシック"/>
              </a:rPr>
              <a:t>しかし最近になり、色覚特性をもつ子どもの約半数が、人との見え方の違いに気づかないまま進学・就職に臨み、中には直前で進路を断念せざるを得ないケースがあることがわかってきました。</a:t>
            </a:r>
          </a:p>
        </p:txBody>
      </p:sp>
      <p:sp>
        <p:nvSpPr>
          <p:cNvPr id="7" name="タイトル 1"/>
          <p:cNvSpPr txBox="1">
            <a:spLocks/>
          </p:cNvSpPr>
          <p:nvPr/>
        </p:nvSpPr>
        <p:spPr bwMode="auto">
          <a:xfrm>
            <a:off x="1658358" y="102690"/>
            <a:ext cx="6069480" cy="69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rot lat="0" lon="600000" rev="0"/>
              </a:camera>
              <a:lightRig rig="threePt" dir="t"/>
            </a:scene3d>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dirty="0" smtClean="0">
                <a:solidFill>
                  <a:srgbClr val="FFFFFF"/>
                </a:solidFill>
                <a:latin typeface="Arial" charset="0"/>
              </a:rPr>
              <a:t>「</a:t>
            </a:r>
            <a:r>
              <a:rPr lang="en-US" altLang="ja-JP" sz="3600" dirty="0" smtClean="0">
                <a:solidFill>
                  <a:srgbClr val="FFFFFF"/>
                </a:solidFill>
                <a:latin typeface="Arial" charset="0"/>
              </a:rPr>
              <a:t>CMT</a:t>
            </a:r>
            <a:r>
              <a:rPr lang="ja-JP" altLang="en-US" sz="3600" dirty="0" smtClean="0">
                <a:solidFill>
                  <a:srgbClr val="FFFFFF"/>
                </a:solidFill>
                <a:latin typeface="Arial" charset="0"/>
              </a:rPr>
              <a:t>」　悪い使用例</a:t>
            </a:r>
            <a:endParaRPr lang="en-US" altLang="ja-JP" sz="3600" dirty="0" smtClean="0">
              <a:solidFill>
                <a:srgbClr val="FFFFFF"/>
              </a:solidFill>
              <a:latin typeface="Arial" charset="0"/>
            </a:endParaRPr>
          </a:p>
        </p:txBody>
      </p:sp>
      <p:sp>
        <p:nvSpPr>
          <p:cNvPr id="8" name="テキスト ボックス 40"/>
          <p:cNvSpPr txBox="1">
            <a:spLocks noChangeArrowheads="1"/>
          </p:cNvSpPr>
          <p:nvPr/>
        </p:nvSpPr>
        <p:spPr bwMode="auto">
          <a:xfrm rot="20952820">
            <a:off x="421393" y="412420"/>
            <a:ext cx="2266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dirty="0">
                <a:solidFill>
                  <a:srgbClr val="FFFFFF"/>
                </a:solidFill>
              </a:rPr>
              <a:t>平成</a:t>
            </a:r>
            <a:r>
              <a:rPr lang="en-US" altLang="ja-JP" sz="1800" dirty="0">
                <a:solidFill>
                  <a:srgbClr val="FFFFFF"/>
                </a:solidFill>
              </a:rPr>
              <a:t>26.9.30</a:t>
            </a:r>
            <a:r>
              <a:rPr lang="ja-JP" altLang="en-US" sz="1800" dirty="0">
                <a:solidFill>
                  <a:srgbClr val="FFFFFF"/>
                </a:solidFill>
              </a:rPr>
              <a:t>　保健室</a:t>
            </a:r>
            <a:endParaRPr lang="en-US" altLang="ja-JP" sz="1800" dirty="0">
              <a:solidFill>
                <a:srgbClr val="FFFFFF"/>
              </a:solidFill>
            </a:endParaRPr>
          </a:p>
          <a:p>
            <a:pPr eaLnBrk="1" hangingPunct="1">
              <a:spcBef>
                <a:spcPct val="0"/>
              </a:spcBef>
              <a:buFontTx/>
              <a:buNone/>
            </a:pPr>
            <a:r>
              <a:rPr lang="ja-JP" altLang="en-US" sz="1800" dirty="0">
                <a:solidFill>
                  <a:srgbClr val="FFFFFF"/>
                </a:solidFill>
              </a:rPr>
              <a:t>「ほけん</a:t>
            </a:r>
            <a:r>
              <a:rPr lang="ja-JP" altLang="en-US" sz="1800" dirty="0" err="1">
                <a:solidFill>
                  <a:srgbClr val="FFFFFF"/>
                </a:solidFill>
              </a:rPr>
              <a:t>だ</a:t>
            </a:r>
            <a:r>
              <a:rPr lang="ja-JP" altLang="en-US" sz="1800" dirty="0">
                <a:solidFill>
                  <a:srgbClr val="FFFFFF"/>
                </a:solidFill>
              </a:rPr>
              <a:t>より</a:t>
            </a:r>
            <a:r>
              <a:rPr lang="en-US" altLang="ja-JP" sz="1800" dirty="0">
                <a:solidFill>
                  <a:srgbClr val="FFFFFF"/>
                </a:solidFill>
              </a:rPr>
              <a:t>10</a:t>
            </a:r>
            <a:r>
              <a:rPr lang="ja-JP" altLang="en-US" sz="1800" dirty="0">
                <a:solidFill>
                  <a:srgbClr val="FFFFFF"/>
                </a:solidFill>
              </a:rPr>
              <a:t>月」</a:t>
            </a:r>
          </a:p>
        </p:txBody>
      </p:sp>
      <p:sp>
        <p:nvSpPr>
          <p:cNvPr id="9" name="テキスト ボックス 8"/>
          <p:cNvSpPr txBox="1"/>
          <p:nvPr/>
        </p:nvSpPr>
        <p:spPr>
          <a:xfrm>
            <a:off x="4194903" y="4508855"/>
            <a:ext cx="4679950" cy="1785937"/>
          </a:xfrm>
          <a:prstGeom prst="rect">
            <a:avLst/>
          </a:prstGeom>
          <a:solidFill>
            <a:schemeClr val="accent6">
              <a:lumMod val="20000"/>
              <a:lumOff val="80000"/>
            </a:schemeClr>
          </a:solidFill>
          <a:ln w="63500">
            <a:solidFill>
              <a:schemeClr val="accent6">
                <a:lumMod val="75000"/>
              </a:schemeClr>
            </a:solidFill>
          </a:ln>
        </p:spPr>
        <p:txBody>
          <a:bodyPr>
            <a:spAutoFit/>
          </a:bodyPr>
          <a:lstStyle/>
          <a:p>
            <a:pPr>
              <a:defRPr/>
            </a:pPr>
            <a:r>
              <a:rPr lang="ja-JP" altLang="en-US" sz="2200" b="1" dirty="0">
                <a:solidFill>
                  <a:srgbClr val="000000"/>
                </a:solidFill>
                <a:latin typeface="ＭＳ Ｐゴシック"/>
              </a:rPr>
              <a:t>　保健室では、色の仲間分けテスト（</a:t>
            </a:r>
            <a:r>
              <a:rPr lang="en-US" altLang="ja-JP" sz="2200" b="1" dirty="0">
                <a:solidFill>
                  <a:srgbClr val="000000"/>
                </a:solidFill>
                <a:latin typeface="ＭＳ Ｐゴシック"/>
              </a:rPr>
              <a:t>CMT</a:t>
            </a:r>
            <a:r>
              <a:rPr lang="ja-JP" altLang="en-US" sz="2200" b="1" dirty="0">
                <a:solidFill>
                  <a:srgbClr val="000000"/>
                </a:solidFill>
                <a:latin typeface="ＭＳ Ｐゴシック"/>
              </a:rPr>
              <a:t>）ができますので、お子さんの色の見え方について検査をご希望の場合は、連絡帳等で担任へご連絡ください。</a:t>
            </a:r>
          </a:p>
        </p:txBody>
      </p:sp>
      <p:sp>
        <p:nvSpPr>
          <p:cNvPr id="10" name="テキスト ボックス 40"/>
          <p:cNvSpPr txBox="1">
            <a:spLocks noChangeArrowheads="1"/>
          </p:cNvSpPr>
          <p:nvPr/>
        </p:nvSpPr>
        <p:spPr bwMode="auto">
          <a:xfrm rot="20952820">
            <a:off x="860411" y="5788982"/>
            <a:ext cx="2782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dirty="0">
                <a:solidFill>
                  <a:srgbClr val="FFFFFF"/>
                </a:solidFill>
              </a:rPr>
              <a:t>名古屋市中区　某小学校</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70741"/>
            <a:ext cx="3358896" cy="4261104"/>
          </a:xfrm>
          <a:prstGeom prst="rect">
            <a:avLst/>
          </a:prstGeom>
        </p:spPr>
      </p:pic>
      <p:sp>
        <p:nvSpPr>
          <p:cNvPr id="11" name="正方形/長方形 10"/>
          <p:cNvSpPr/>
          <p:nvPr/>
        </p:nvSpPr>
        <p:spPr>
          <a:xfrm rot="21016722">
            <a:off x="791647" y="4501062"/>
            <a:ext cx="2517775" cy="6413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Tree>
    <p:extLst>
      <p:ext uri="{BB962C8B-B14F-4D97-AF65-F5344CB8AC3E}">
        <p14:creationId xmlns:p14="http://schemas.microsoft.com/office/powerpoint/2010/main" val="1176783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p:nvSpPr>
        <p:spPr>
          <a:xfrm>
            <a:off x="0" y="1225689"/>
            <a:ext cx="9144000" cy="5632311"/>
          </a:xfrm>
          <a:prstGeom prst="rect">
            <a:avLst/>
          </a:prstGeom>
        </p:spPr>
        <p:txBody>
          <a:bodyPr wrap="square">
            <a:spAutoFit/>
          </a:bodyPr>
          <a:lstStyle/>
          <a:p>
            <a:pPr>
              <a:defRPr/>
            </a:pP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1.</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　</a:t>
            </a:r>
            <a:r>
              <a:rPr lang="ja-JP" altLang="ja-JP" sz="3600" dirty="0" smtClean="0">
                <a:solidFill>
                  <a:srgbClr val="FFFFFF"/>
                </a:solidFill>
                <a:latin typeface="HG丸ｺﾞｼｯｸM-PRO" panose="020F0600000000000000" pitchFamily="50" charset="-128"/>
                <a:ea typeface="HG丸ｺﾞｼｯｸM-PRO" panose="020F0600000000000000" pitchFamily="50" charset="-128"/>
              </a:rPr>
              <a:t>全般的な指導</a:t>
            </a:r>
          </a:p>
          <a:p>
            <a:pPr>
              <a:defRPr/>
            </a:pPr>
            <a:r>
              <a:rPr lang="ja-JP" altLang="ja-JP" sz="3600" dirty="0" smtClean="0">
                <a:solidFill>
                  <a:srgbClr val="FFFFFF"/>
                </a:solidFill>
                <a:latin typeface="HG丸ｺﾞｼｯｸM-PRO" panose="020F0600000000000000" pitchFamily="50" charset="-128"/>
                <a:ea typeface="HG丸ｺﾞｼｯｸM-PRO" panose="020F0600000000000000" pitchFamily="50" charset="-128"/>
              </a:rPr>
              <a:t>　色覚異常の人は自身が色覚異常であることを</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自覚した後は、</a:t>
            </a:r>
            <a:r>
              <a:rPr lang="ja-JP" altLang="ja-JP" sz="3600" dirty="0" smtClean="0">
                <a:solidFill>
                  <a:srgbClr val="FFFFFF"/>
                </a:solidFill>
                <a:latin typeface="HG丸ｺﾞｼｯｸM-PRO" panose="020F0600000000000000" pitchFamily="50" charset="-128"/>
                <a:ea typeface="HG丸ｺﾞｼｯｸM-PRO" panose="020F0600000000000000" pitchFamily="50" charset="-128"/>
              </a:rPr>
              <a:t>色以外の手掛かりを利用する</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ことを覚えていきます。しかし、</a:t>
            </a:r>
            <a:r>
              <a:rPr lang="ja-JP" altLang="ja-JP" sz="3600" dirty="0" smtClean="0">
                <a:solidFill>
                  <a:srgbClr val="FFFFFF"/>
                </a:solidFill>
                <a:latin typeface="HG丸ｺﾞｼｯｸM-PRO" panose="020F0600000000000000" pitchFamily="50" charset="-128"/>
                <a:ea typeface="HG丸ｺﾞｼｯｸM-PRO" panose="020F0600000000000000" pitchFamily="50" charset="-128"/>
              </a:rPr>
              <a:t>色の混同</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はいくら注意していてもおこります。</a:t>
            </a:r>
            <a:r>
              <a:rPr lang="ja-JP" altLang="ja-JP" sz="3600" dirty="0" smtClean="0">
                <a:solidFill>
                  <a:srgbClr val="FFFFFF"/>
                </a:solidFill>
                <a:latin typeface="HG丸ｺﾞｼｯｸM-PRO" panose="020F0600000000000000" pitchFamily="50" charset="-128"/>
                <a:ea typeface="HG丸ｺﾞｼｯｸM-PRO" panose="020F0600000000000000" pitchFamily="50" charset="-128"/>
              </a:rPr>
              <a:t>特に夜間など</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a:t>
            </a:r>
            <a:r>
              <a:rPr lang="ja-JP" altLang="ja-JP" sz="3600" dirty="0" smtClean="0">
                <a:solidFill>
                  <a:srgbClr val="FFFFFF"/>
                </a:solidFill>
                <a:latin typeface="HG丸ｺﾞｼｯｸM-PRO" panose="020F0600000000000000" pitchFamily="50" charset="-128"/>
                <a:ea typeface="HG丸ｺﾞｼｯｸM-PRO" panose="020F0600000000000000" pitchFamily="50" charset="-128"/>
              </a:rPr>
              <a:t>信号灯の色が周囲の照明やネオンサインなど</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に</a:t>
            </a:r>
            <a:r>
              <a:rPr lang="ja-JP" altLang="ja-JP" sz="3600" dirty="0" smtClean="0">
                <a:solidFill>
                  <a:srgbClr val="FFFFFF"/>
                </a:solidFill>
                <a:latin typeface="HG丸ｺﾞｼｯｸM-PRO" panose="020F0600000000000000" pitchFamily="50" charset="-128"/>
                <a:ea typeface="HG丸ｺﾞｼｯｸM-PRO" panose="020F0600000000000000" pitchFamily="50" charset="-128"/>
              </a:rPr>
              <a:t>紛れてしま</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うと、</a:t>
            </a:r>
            <a:r>
              <a:rPr lang="ja-JP" altLang="ja-JP" sz="3600" dirty="0" smtClean="0">
                <a:solidFill>
                  <a:srgbClr val="FFFFFF"/>
                </a:solidFill>
                <a:latin typeface="HG丸ｺﾞｼｯｸM-PRO" panose="020F0600000000000000" pitchFamily="50" charset="-128"/>
                <a:ea typeface="HG丸ｺﾞｼｯｸM-PRO" panose="020F0600000000000000" pitchFamily="50" charset="-128"/>
              </a:rPr>
              <a:t>見落と</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す</a:t>
            </a:r>
            <a:r>
              <a:rPr lang="ja-JP" altLang="ja-JP" sz="3600" dirty="0" smtClean="0">
                <a:solidFill>
                  <a:srgbClr val="FFFFFF"/>
                </a:solidFill>
                <a:latin typeface="HG丸ｺﾞｼｯｸM-PRO" panose="020F0600000000000000" pitchFamily="50" charset="-128"/>
                <a:ea typeface="HG丸ｺﾞｼｯｸM-PRO" panose="020F0600000000000000" pitchFamily="50" charset="-128"/>
              </a:rPr>
              <a:t>可能性</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があります。状況を判断して、注意深く行動するように</a:t>
            </a:r>
            <a:r>
              <a:rPr lang="ja-JP" altLang="ja-JP" sz="3600" dirty="0" smtClean="0">
                <a:solidFill>
                  <a:srgbClr val="FFFFFF"/>
                </a:solidFill>
                <a:latin typeface="HG丸ｺﾞｼｯｸM-PRO" panose="020F0600000000000000" pitchFamily="50" charset="-128"/>
                <a:ea typeface="HG丸ｺﾞｼｯｸM-PRO" panose="020F0600000000000000" pitchFamily="50" charset="-128"/>
              </a:rPr>
              <a:t>話しておきましょう。</a:t>
            </a:r>
          </a:p>
        </p:txBody>
      </p:sp>
      <p:sp>
        <p:nvSpPr>
          <p:cNvPr id="5" name="正方形/長方形 4"/>
          <p:cNvSpPr/>
          <p:nvPr/>
        </p:nvSpPr>
        <p:spPr>
          <a:xfrm>
            <a:off x="0" y="0"/>
            <a:ext cx="8802410" cy="1261884"/>
          </a:xfrm>
          <a:prstGeom prst="rect">
            <a:avLst/>
          </a:prstGeom>
        </p:spPr>
        <p:txBody>
          <a:bodyPr wrap="none">
            <a:spAutoFit/>
          </a:bodyPr>
          <a:lstStyle/>
          <a:p>
            <a:r>
              <a:rPr lang="ja-JP" altLang="en-US" sz="4800" dirty="0" smtClean="0">
                <a:solidFill>
                  <a:srgbClr val="FFFF00"/>
                </a:solidFill>
                <a:latin typeface="HG丸ｺﾞｼｯｸM-PRO" panose="020F0600000000000000" pitchFamily="50" charset="-128"/>
                <a:ea typeface="HG丸ｺﾞｼｯｸM-PRO" panose="020F0600000000000000" pitchFamily="50" charset="-128"/>
              </a:rPr>
              <a:t>事後指導</a:t>
            </a:r>
            <a:r>
              <a:rPr lang="en-US" altLang="ja-JP" sz="2800" dirty="0" smtClean="0">
                <a:solidFill>
                  <a:srgbClr val="FFFF00"/>
                </a:solidFill>
                <a:latin typeface="HG丸ｺﾞｼｯｸM-PRO" panose="020F0600000000000000" pitchFamily="50" charset="-128"/>
                <a:ea typeface="HG丸ｺﾞｼｯｸM-PRO" panose="020F0600000000000000" pitchFamily="50" charset="-128"/>
              </a:rPr>
              <a:t/>
            </a:r>
            <a:br>
              <a:rPr lang="en-US" altLang="ja-JP" sz="2800" dirty="0" smtClean="0">
                <a:solidFill>
                  <a:srgbClr val="FFFF00"/>
                </a:solidFill>
                <a:latin typeface="HG丸ｺﾞｼｯｸM-PRO" panose="020F0600000000000000" pitchFamily="50" charset="-128"/>
                <a:ea typeface="HG丸ｺﾞｼｯｸM-PRO" panose="020F0600000000000000" pitchFamily="50" charset="-128"/>
              </a:rPr>
            </a:br>
            <a:r>
              <a:rPr lang="ja-JP" altLang="en-US" sz="2800" dirty="0" smtClean="0">
                <a:solidFill>
                  <a:srgbClr val="FFFF00"/>
                </a:solidFill>
                <a:latin typeface="HG丸ｺﾞｼｯｸM-PRO" panose="020F0600000000000000" pitchFamily="50" charset="-128"/>
                <a:ea typeface="HG丸ｺﾞｼｯｸM-PRO" panose="020F0600000000000000" pitchFamily="50" charset="-128"/>
              </a:rPr>
              <a:t>（愛知県眼科医会作成色覚検査パンフレット案より）</a:t>
            </a:r>
            <a:endParaRPr lang="ja-JP" altLang="en-US" sz="2800" dirty="0">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11589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 name="正方形/長方形 12"/>
          <p:cNvSpPr/>
          <p:nvPr/>
        </p:nvSpPr>
        <p:spPr>
          <a:xfrm>
            <a:off x="0" y="0"/>
            <a:ext cx="4288353" cy="707886"/>
          </a:xfrm>
          <a:prstGeom prst="rect">
            <a:avLst/>
          </a:prstGeom>
        </p:spPr>
        <p:txBody>
          <a:bodyPr wrap="none">
            <a:spAutoFit/>
          </a:bodyPr>
          <a:lstStyle/>
          <a:p>
            <a:r>
              <a:rPr lang="ja-JP" altLang="en-US" sz="4000" dirty="0" smtClean="0">
                <a:solidFill>
                  <a:srgbClr val="FFFF00"/>
                </a:solidFill>
                <a:latin typeface="HG丸ｺﾞｼｯｸM-PRO" pitchFamily="50" charset="-128"/>
                <a:ea typeface="HG丸ｺﾞｼｯｸM-PRO" pitchFamily="50" charset="-128"/>
              </a:rPr>
              <a:t>先天色覚異常とは</a:t>
            </a:r>
            <a:endParaRPr lang="en-US" altLang="ja-JP" sz="4000" dirty="0" smtClean="0">
              <a:solidFill>
                <a:srgbClr val="FFFF00"/>
              </a:solidFill>
              <a:latin typeface="HG丸ｺﾞｼｯｸM-PRO" pitchFamily="50" charset="-128"/>
              <a:ea typeface="HG丸ｺﾞｼｯｸM-PRO" pitchFamily="50" charset="-128"/>
            </a:endParaRPr>
          </a:p>
        </p:txBody>
      </p:sp>
      <p:sp>
        <p:nvSpPr>
          <p:cNvPr id="4" name="正方形/長方形 3"/>
          <p:cNvSpPr/>
          <p:nvPr/>
        </p:nvSpPr>
        <p:spPr>
          <a:xfrm>
            <a:off x="0" y="620688"/>
            <a:ext cx="9568645" cy="3539430"/>
          </a:xfrm>
          <a:prstGeom prst="rect">
            <a:avLst/>
          </a:prstGeom>
        </p:spPr>
        <p:txBody>
          <a:bodyPr wrap="none">
            <a:spAutoFit/>
          </a:bodyPr>
          <a:lstStyle/>
          <a:p>
            <a:r>
              <a:rPr lang="ja-JP" altLang="en-US" sz="3200" dirty="0" smtClean="0">
                <a:solidFill>
                  <a:srgbClr val="FFFFFF"/>
                </a:solidFill>
                <a:latin typeface="HG丸ｺﾞｼｯｸM-PRO" pitchFamily="50" charset="-128"/>
                <a:ea typeface="HG丸ｺﾞｼｯｸM-PRO" pitchFamily="50" charset="-128"/>
              </a:rPr>
              <a:t>・多くの人とは、色が少し違って見える</a:t>
            </a:r>
            <a:endParaRPr lang="en-US" altLang="ja-JP" sz="3200" dirty="0" smtClean="0">
              <a:solidFill>
                <a:srgbClr val="FFFFFF"/>
              </a:solidFill>
              <a:latin typeface="HG丸ｺﾞｼｯｸM-PRO" pitchFamily="50" charset="-128"/>
              <a:ea typeface="HG丸ｺﾞｼｯｸM-PRO" pitchFamily="50" charset="-128"/>
            </a:endParaRPr>
          </a:p>
          <a:p>
            <a:r>
              <a:rPr lang="ja-JP" altLang="en-US" sz="3200" dirty="0" smtClean="0">
                <a:solidFill>
                  <a:srgbClr val="FFFFFF"/>
                </a:solidFill>
                <a:latin typeface="HG丸ｺﾞｼｯｸM-PRO" pitchFamily="50" charset="-128"/>
                <a:ea typeface="HG丸ｺﾞｼｯｸM-PRO" pitchFamily="50" charset="-128"/>
              </a:rPr>
              <a:t>・</a:t>
            </a:r>
            <a:r>
              <a:rPr lang="en-US" altLang="ja-JP" sz="3200" dirty="0" smtClean="0">
                <a:solidFill>
                  <a:srgbClr val="FFFFFF"/>
                </a:solidFill>
                <a:latin typeface="HG丸ｺﾞｼｯｸM-PRO" pitchFamily="50" charset="-128"/>
                <a:ea typeface="HG丸ｺﾞｼｯｸM-PRO" pitchFamily="50" charset="-128"/>
              </a:rPr>
              <a:t>1</a:t>
            </a:r>
            <a:r>
              <a:rPr lang="ja-JP" altLang="en-US" sz="3200" dirty="0" smtClean="0">
                <a:solidFill>
                  <a:srgbClr val="FFFFFF"/>
                </a:solidFill>
                <a:latin typeface="HG丸ｺﾞｼｯｸM-PRO" pitchFamily="50" charset="-128"/>
                <a:ea typeface="HG丸ｺﾞｼｯｸM-PRO" pitchFamily="50" charset="-128"/>
              </a:rPr>
              <a:t>型色覚と</a:t>
            </a:r>
            <a:r>
              <a:rPr lang="en-US" altLang="ja-JP" sz="3200" dirty="0" smtClean="0">
                <a:solidFill>
                  <a:srgbClr val="FFFFFF"/>
                </a:solidFill>
                <a:latin typeface="HG丸ｺﾞｼｯｸM-PRO" pitchFamily="50" charset="-128"/>
                <a:ea typeface="HG丸ｺﾞｼｯｸM-PRO" pitchFamily="50" charset="-128"/>
              </a:rPr>
              <a:t>2</a:t>
            </a:r>
            <a:r>
              <a:rPr lang="ja-JP" altLang="en-US" sz="3200" dirty="0" smtClean="0">
                <a:solidFill>
                  <a:srgbClr val="FFFFFF"/>
                </a:solidFill>
                <a:latin typeface="HG丸ｺﾞｼｯｸM-PRO" pitchFamily="50" charset="-128"/>
                <a:ea typeface="HG丸ｺﾞｼｯｸM-PRO" pitchFamily="50" charset="-128"/>
              </a:rPr>
              <a:t>型色覚で、</a:t>
            </a:r>
            <a:endParaRPr lang="en-US" altLang="ja-JP" sz="3200" dirty="0" smtClean="0">
              <a:solidFill>
                <a:srgbClr val="FFFFFF"/>
              </a:solidFill>
              <a:latin typeface="HG丸ｺﾞｼｯｸM-PRO" pitchFamily="50" charset="-128"/>
              <a:ea typeface="HG丸ｺﾞｼｯｸM-PRO" pitchFamily="50" charset="-128"/>
            </a:endParaRPr>
          </a:p>
          <a:p>
            <a:r>
              <a:rPr lang="ja-JP" altLang="en-US" sz="3200" dirty="0" smtClean="0">
                <a:solidFill>
                  <a:srgbClr val="FFFFFF"/>
                </a:solidFill>
                <a:latin typeface="HG丸ｺﾞｼｯｸM-PRO" pitchFamily="50" charset="-128"/>
                <a:ea typeface="HG丸ｺﾞｼｯｸM-PRO" pitchFamily="50" charset="-128"/>
              </a:rPr>
              <a:t>　　日本人男性の</a:t>
            </a:r>
            <a:r>
              <a:rPr lang="en-US" altLang="ja-JP" sz="3200" dirty="0" smtClean="0">
                <a:solidFill>
                  <a:srgbClr val="FFFFFF"/>
                </a:solidFill>
                <a:latin typeface="HG丸ｺﾞｼｯｸM-PRO" pitchFamily="50" charset="-128"/>
                <a:ea typeface="HG丸ｺﾞｼｯｸM-PRO" pitchFamily="50" charset="-128"/>
              </a:rPr>
              <a:t>5%(20</a:t>
            </a:r>
            <a:r>
              <a:rPr lang="ja-JP" altLang="en-US" sz="3200" dirty="0" smtClean="0">
                <a:solidFill>
                  <a:srgbClr val="FFFFFF"/>
                </a:solidFill>
                <a:latin typeface="HG丸ｺﾞｼｯｸM-PRO" pitchFamily="50" charset="-128"/>
                <a:ea typeface="HG丸ｺﾞｼｯｸM-PRO" pitchFamily="50" charset="-128"/>
              </a:rPr>
              <a:t>人に</a:t>
            </a:r>
            <a:r>
              <a:rPr lang="en-US" altLang="ja-JP" sz="3200" dirty="0" smtClean="0">
                <a:solidFill>
                  <a:srgbClr val="FFFFFF"/>
                </a:solidFill>
                <a:latin typeface="HG丸ｺﾞｼｯｸM-PRO" pitchFamily="50" charset="-128"/>
                <a:ea typeface="HG丸ｺﾞｼｯｸM-PRO" pitchFamily="50" charset="-128"/>
              </a:rPr>
              <a:t>1</a:t>
            </a:r>
            <a:r>
              <a:rPr lang="ja-JP" altLang="en-US" sz="3200" dirty="0" smtClean="0">
                <a:solidFill>
                  <a:srgbClr val="FFFFFF"/>
                </a:solidFill>
                <a:latin typeface="HG丸ｺﾞｼｯｸM-PRO" pitchFamily="50" charset="-128"/>
                <a:ea typeface="HG丸ｺﾞｼｯｸM-PRO" pitchFamily="50" charset="-128"/>
              </a:rPr>
              <a:t>人、約</a:t>
            </a:r>
            <a:r>
              <a:rPr lang="en-US" altLang="ja-JP" sz="3200" dirty="0" smtClean="0">
                <a:solidFill>
                  <a:srgbClr val="FFFFFF"/>
                </a:solidFill>
                <a:latin typeface="HG丸ｺﾞｼｯｸM-PRO" pitchFamily="50" charset="-128"/>
                <a:ea typeface="HG丸ｺﾞｼｯｸM-PRO" pitchFamily="50" charset="-128"/>
              </a:rPr>
              <a:t>300</a:t>
            </a:r>
            <a:r>
              <a:rPr lang="ja-JP" altLang="en-US" sz="3200" dirty="0" smtClean="0">
                <a:solidFill>
                  <a:srgbClr val="FFFFFF"/>
                </a:solidFill>
                <a:latin typeface="HG丸ｺﾞｼｯｸM-PRO" pitchFamily="50" charset="-128"/>
                <a:ea typeface="HG丸ｺﾞｼｯｸM-PRO" pitchFamily="50" charset="-128"/>
              </a:rPr>
              <a:t>万人</a:t>
            </a:r>
            <a:r>
              <a:rPr lang="en-US" altLang="ja-JP" sz="3200" dirty="0" smtClean="0">
                <a:solidFill>
                  <a:srgbClr val="FFFFFF"/>
                </a:solidFill>
                <a:latin typeface="HG丸ｺﾞｼｯｸM-PRO" pitchFamily="50" charset="-128"/>
                <a:ea typeface="HG丸ｺﾞｼｯｸM-PRO" pitchFamily="50" charset="-128"/>
              </a:rPr>
              <a:t>)</a:t>
            </a:r>
            <a:r>
              <a:rPr lang="ja-JP" altLang="en-US" sz="3200" dirty="0" err="1" smtClean="0">
                <a:solidFill>
                  <a:srgbClr val="FFFFFF"/>
                </a:solidFill>
                <a:latin typeface="HG丸ｺﾞｼｯｸM-PRO" pitchFamily="50" charset="-128"/>
                <a:ea typeface="HG丸ｺﾞｼｯｸM-PRO" pitchFamily="50" charset="-128"/>
              </a:rPr>
              <a:t>、</a:t>
            </a:r>
            <a:endParaRPr lang="en-US" altLang="ja-JP" sz="3200" dirty="0" smtClean="0">
              <a:solidFill>
                <a:srgbClr val="FFFFFF"/>
              </a:solidFill>
              <a:latin typeface="HG丸ｺﾞｼｯｸM-PRO" pitchFamily="50" charset="-128"/>
              <a:ea typeface="HG丸ｺﾞｼｯｸM-PRO" pitchFamily="50" charset="-128"/>
            </a:endParaRPr>
          </a:p>
          <a:p>
            <a:r>
              <a:rPr lang="ja-JP" altLang="en-US" sz="3200" dirty="0" smtClean="0">
                <a:solidFill>
                  <a:srgbClr val="FFFFFF"/>
                </a:solidFill>
                <a:latin typeface="HG丸ｺﾞｼｯｸM-PRO" pitchFamily="50" charset="-128"/>
                <a:ea typeface="HG丸ｺﾞｼｯｸM-PRO" pitchFamily="50" charset="-128"/>
              </a:rPr>
              <a:t>　　日本人女性の</a:t>
            </a:r>
            <a:r>
              <a:rPr lang="en-US" altLang="ja-JP" sz="3200" dirty="0" smtClean="0">
                <a:solidFill>
                  <a:srgbClr val="FFFFFF"/>
                </a:solidFill>
                <a:latin typeface="HG丸ｺﾞｼｯｸM-PRO" pitchFamily="50" charset="-128"/>
                <a:ea typeface="HG丸ｺﾞｼｯｸM-PRO" pitchFamily="50" charset="-128"/>
              </a:rPr>
              <a:t>0.2%(1/500</a:t>
            </a:r>
            <a:r>
              <a:rPr lang="ja-JP" altLang="en-US" sz="3200" dirty="0" err="1" smtClean="0">
                <a:solidFill>
                  <a:srgbClr val="FFFFFF"/>
                </a:solidFill>
                <a:latin typeface="HG丸ｺﾞｼｯｸM-PRO" pitchFamily="50" charset="-128"/>
                <a:ea typeface="HG丸ｺﾞｼｯｸM-PRO" pitchFamily="50" charset="-128"/>
              </a:rPr>
              <a:t>、</a:t>
            </a:r>
            <a:r>
              <a:rPr lang="ja-JP" altLang="en-US" sz="3200" dirty="0" smtClean="0">
                <a:solidFill>
                  <a:srgbClr val="FFFFFF"/>
                </a:solidFill>
                <a:latin typeface="HG丸ｺﾞｼｯｸM-PRO" pitchFamily="50" charset="-128"/>
                <a:ea typeface="HG丸ｺﾞｼｯｸM-PRO" pitchFamily="50" charset="-128"/>
              </a:rPr>
              <a:t>約</a:t>
            </a:r>
            <a:r>
              <a:rPr lang="en-US" altLang="ja-JP" sz="3200" dirty="0" smtClean="0">
                <a:solidFill>
                  <a:srgbClr val="FFFFFF"/>
                </a:solidFill>
                <a:latin typeface="HG丸ｺﾞｼｯｸM-PRO" pitchFamily="50" charset="-128"/>
                <a:ea typeface="HG丸ｺﾞｼｯｸM-PRO" pitchFamily="50" charset="-128"/>
              </a:rPr>
              <a:t>12</a:t>
            </a:r>
            <a:r>
              <a:rPr lang="ja-JP" altLang="en-US" sz="3200" dirty="0" smtClean="0">
                <a:solidFill>
                  <a:srgbClr val="FFFFFF"/>
                </a:solidFill>
                <a:latin typeface="HG丸ｺﾞｼｯｸM-PRO" pitchFamily="50" charset="-128"/>
                <a:ea typeface="HG丸ｺﾞｼｯｸM-PRO" pitchFamily="50" charset="-128"/>
              </a:rPr>
              <a:t>万人）</a:t>
            </a:r>
            <a:r>
              <a:rPr lang="en-US" altLang="ja-JP" sz="3200" dirty="0" smtClean="0">
                <a:solidFill>
                  <a:srgbClr val="FFFFFF"/>
                </a:solidFill>
                <a:latin typeface="HG丸ｺﾞｼｯｸM-PRO" pitchFamily="50" charset="-128"/>
                <a:ea typeface="HG丸ｺﾞｼｯｸM-PRO" pitchFamily="50" charset="-128"/>
              </a:rPr>
              <a:t/>
            </a:r>
            <a:br>
              <a:rPr lang="en-US" altLang="ja-JP" sz="3200" dirty="0" smtClean="0">
                <a:solidFill>
                  <a:srgbClr val="FFFFFF"/>
                </a:solidFill>
                <a:latin typeface="HG丸ｺﾞｼｯｸM-PRO" pitchFamily="50" charset="-128"/>
                <a:ea typeface="HG丸ｺﾞｼｯｸM-PRO" pitchFamily="50" charset="-128"/>
              </a:rPr>
            </a:br>
            <a:r>
              <a:rPr lang="ja-JP" altLang="en-US" sz="3200" dirty="0" smtClean="0">
                <a:solidFill>
                  <a:srgbClr val="FFFFFF"/>
                </a:solidFill>
                <a:latin typeface="HG丸ｺﾞｼｯｸM-PRO" pitchFamily="50" charset="-128"/>
                <a:ea typeface="HG丸ｺﾞｼｯｸM-PRO" pitchFamily="50" charset="-128"/>
              </a:rPr>
              <a:t>・</a:t>
            </a:r>
            <a:r>
              <a:rPr lang="en-US" altLang="ja-JP" sz="3200" dirty="0" smtClean="0">
                <a:solidFill>
                  <a:srgbClr val="FFFFFF"/>
                </a:solidFill>
                <a:latin typeface="HG丸ｺﾞｼｯｸM-PRO" pitchFamily="50" charset="-128"/>
                <a:ea typeface="HG丸ｺﾞｼｯｸM-PRO" pitchFamily="50" charset="-128"/>
              </a:rPr>
              <a:t>3</a:t>
            </a:r>
            <a:r>
              <a:rPr lang="ja-JP" altLang="en-US" sz="3200" dirty="0" smtClean="0">
                <a:solidFill>
                  <a:srgbClr val="FFFFFF"/>
                </a:solidFill>
                <a:latin typeface="HG丸ｺﾞｼｯｸM-PRO" pitchFamily="50" charset="-128"/>
                <a:ea typeface="HG丸ｺﾞｼｯｸM-PRO" pitchFamily="50" charset="-128"/>
              </a:rPr>
              <a:t>型色覚は、日本人の</a:t>
            </a:r>
            <a:r>
              <a:rPr lang="en-US" altLang="ja-JP" sz="3200" dirty="0" smtClean="0">
                <a:solidFill>
                  <a:srgbClr val="FFFFFF"/>
                </a:solidFill>
                <a:latin typeface="HG丸ｺﾞｼｯｸM-PRO" pitchFamily="50" charset="-128"/>
                <a:ea typeface="HG丸ｺﾞｼｯｸM-PRO" pitchFamily="50" charset="-128"/>
              </a:rPr>
              <a:t>10</a:t>
            </a:r>
            <a:r>
              <a:rPr lang="ja-JP" altLang="en-US" sz="3200" dirty="0" smtClean="0">
                <a:solidFill>
                  <a:srgbClr val="FFFFFF"/>
                </a:solidFill>
                <a:latin typeface="HG丸ｺﾞｼｯｸM-PRO" pitchFamily="50" charset="-128"/>
                <a:ea typeface="HG丸ｺﾞｼｯｸM-PRO" pitchFamily="50" charset="-128"/>
              </a:rPr>
              <a:t>万人に</a:t>
            </a:r>
            <a:r>
              <a:rPr lang="en-US" altLang="ja-JP" sz="3200" dirty="0" smtClean="0">
                <a:solidFill>
                  <a:srgbClr val="FFFFFF"/>
                </a:solidFill>
                <a:latin typeface="HG丸ｺﾞｼｯｸM-PRO" pitchFamily="50" charset="-128"/>
                <a:ea typeface="HG丸ｺﾞｼｯｸM-PRO" pitchFamily="50" charset="-128"/>
              </a:rPr>
              <a:t>1</a:t>
            </a:r>
            <a:r>
              <a:rPr lang="ja-JP" altLang="en-US" sz="3200" dirty="0" smtClean="0">
                <a:solidFill>
                  <a:srgbClr val="FFFFFF"/>
                </a:solidFill>
                <a:latin typeface="HG丸ｺﾞｼｯｸM-PRO" pitchFamily="50" charset="-128"/>
                <a:ea typeface="HG丸ｺﾞｼｯｸM-PRO" pitchFamily="50" charset="-128"/>
              </a:rPr>
              <a:t>人</a:t>
            </a:r>
            <a:r>
              <a:rPr lang="en-US" altLang="ja-JP" sz="3200" dirty="0" smtClean="0">
                <a:solidFill>
                  <a:srgbClr val="FFFFFF"/>
                </a:solidFill>
                <a:latin typeface="HG丸ｺﾞｼｯｸM-PRO" pitchFamily="50" charset="-128"/>
                <a:ea typeface="HG丸ｺﾞｼｯｸM-PRO" pitchFamily="50" charset="-128"/>
              </a:rPr>
              <a:t>(0.001%)</a:t>
            </a:r>
          </a:p>
          <a:p>
            <a:r>
              <a:rPr lang="ja-JP" altLang="en-US" sz="3200" dirty="0" smtClean="0">
                <a:solidFill>
                  <a:srgbClr val="FFFFFF"/>
                </a:solidFill>
                <a:latin typeface="HG丸ｺﾞｼｯｸM-PRO" pitchFamily="50" charset="-128"/>
                <a:ea typeface="HG丸ｺﾞｼｯｸM-PRO" pitchFamily="50" charset="-128"/>
              </a:rPr>
              <a:t>・日本人女性の</a:t>
            </a:r>
            <a:r>
              <a:rPr lang="en-US" altLang="ja-JP" sz="3200" dirty="0" smtClean="0">
                <a:solidFill>
                  <a:srgbClr val="FFFFFF"/>
                </a:solidFill>
                <a:latin typeface="HG丸ｺﾞｼｯｸM-PRO" pitchFamily="50" charset="-128"/>
                <a:ea typeface="HG丸ｺﾞｼｯｸM-PRO" pitchFamily="50" charset="-128"/>
              </a:rPr>
              <a:t>10%</a:t>
            </a:r>
            <a:r>
              <a:rPr lang="ja-JP" altLang="en-US" sz="3200" dirty="0" smtClean="0">
                <a:solidFill>
                  <a:srgbClr val="FFFFFF"/>
                </a:solidFill>
                <a:latin typeface="HG丸ｺﾞｼｯｸM-PRO" pitchFamily="50" charset="-128"/>
                <a:ea typeface="HG丸ｺﾞｼｯｸM-PRO" pitchFamily="50" charset="-128"/>
              </a:rPr>
              <a:t>は、保因者</a:t>
            </a:r>
            <a:endParaRPr lang="en-US" altLang="ja-JP" sz="3200" dirty="0" smtClean="0">
              <a:solidFill>
                <a:srgbClr val="FFFFFF"/>
              </a:solidFill>
              <a:latin typeface="HG丸ｺﾞｼｯｸM-PRO" pitchFamily="50" charset="-128"/>
              <a:ea typeface="HG丸ｺﾞｼｯｸM-PRO" pitchFamily="50" charset="-128"/>
            </a:endParaRPr>
          </a:p>
          <a:p>
            <a:r>
              <a:rPr lang="ja-JP" altLang="en-US" sz="3200" dirty="0" smtClean="0">
                <a:solidFill>
                  <a:srgbClr val="FFFFFF"/>
                </a:solidFill>
                <a:latin typeface="HG丸ｺﾞｼｯｸM-PRO" pitchFamily="50" charset="-128"/>
                <a:ea typeface="HG丸ｺﾞｼｯｸM-PRO" pitchFamily="50" charset="-128"/>
              </a:rPr>
              <a:t>・色覚以外は概ね正常で、治療法はない</a:t>
            </a:r>
            <a:endParaRPr lang="en-US" altLang="ja-JP" sz="3200" dirty="0" smtClean="0">
              <a:solidFill>
                <a:srgbClr val="FFFFFF"/>
              </a:solidFill>
              <a:latin typeface="HG丸ｺﾞｼｯｸM-PRO" pitchFamily="50" charset="-128"/>
              <a:ea typeface="HG丸ｺﾞｼｯｸM-PRO" pitchFamily="50" charset="-128"/>
            </a:endParaRPr>
          </a:p>
        </p:txBody>
      </p:sp>
      <p:sp>
        <p:nvSpPr>
          <p:cNvPr id="7" name="Text Box 6"/>
          <p:cNvSpPr txBox="1">
            <a:spLocks noChangeArrowheads="1"/>
          </p:cNvSpPr>
          <p:nvPr/>
        </p:nvSpPr>
        <p:spPr bwMode="auto">
          <a:xfrm>
            <a:off x="2808312" y="6389117"/>
            <a:ext cx="266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ja-JP" altLang="en-US" sz="2000" b="1" dirty="0">
                <a:solidFill>
                  <a:srgbClr val="FFFF00"/>
                </a:solidFill>
                <a:latin typeface="Arial" panose="020B0604020202020204" pitchFamily="34" charset="0"/>
              </a:rPr>
              <a:t>１型色覚異常強度</a:t>
            </a:r>
          </a:p>
        </p:txBody>
      </p:sp>
      <p:sp>
        <p:nvSpPr>
          <p:cNvPr id="8" name="Text Box 8"/>
          <p:cNvSpPr txBox="1">
            <a:spLocks noChangeArrowheads="1"/>
          </p:cNvSpPr>
          <p:nvPr/>
        </p:nvSpPr>
        <p:spPr bwMode="auto">
          <a:xfrm>
            <a:off x="4932040" y="6394134"/>
            <a:ext cx="2592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ja-JP" altLang="en-US" sz="2000" b="1" dirty="0">
                <a:solidFill>
                  <a:srgbClr val="FFFF00"/>
                </a:solidFill>
                <a:latin typeface="Arial" panose="020B0604020202020204" pitchFamily="34" charset="0"/>
              </a:rPr>
              <a:t>２型色覚異常強度</a:t>
            </a:r>
          </a:p>
        </p:txBody>
      </p:sp>
      <p:sp>
        <p:nvSpPr>
          <p:cNvPr id="9" name="正方形/長方形 1"/>
          <p:cNvSpPr>
            <a:spLocks noChangeArrowheads="1"/>
          </p:cNvSpPr>
          <p:nvPr/>
        </p:nvSpPr>
        <p:spPr bwMode="auto">
          <a:xfrm>
            <a:off x="7127776" y="5013176"/>
            <a:ext cx="20162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Clr>
                <a:srgbClr val="800080"/>
              </a:buClr>
              <a:buFont typeface="Wingdings" panose="05000000000000000000" pitchFamily="2" charset="2"/>
              <a:buNone/>
            </a:pPr>
            <a:r>
              <a:rPr lang="ja-JP" altLang="en-US" sz="2000" dirty="0" smtClean="0">
                <a:solidFill>
                  <a:srgbClr val="FFFF00"/>
                </a:solidFill>
                <a:latin typeface="ＭＳ ゴシック" panose="020B0609070205080204" pitchFamily="49" charset="-128"/>
                <a:ea typeface="ＭＳ ゴシック" panose="020B0609070205080204" pitchFamily="49" charset="-128"/>
              </a:rPr>
              <a:t>シミュレーションソフト</a:t>
            </a:r>
            <a:r>
              <a:rPr lang="ja-JP" altLang="en-US" sz="2000" dirty="0">
                <a:solidFill>
                  <a:srgbClr val="FFFF00"/>
                </a:solidFill>
                <a:latin typeface="ＭＳ ゴシック" panose="020B0609070205080204" pitchFamily="49" charset="-128"/>
                <a:ea typeface="ＭＳ ゴシック" panose="020B0609070205080204" pitchFamily="49" charset="-128"/>
              </a:rPr>
              <a:t>による</a:t>
            </a:r>
            <a:endParaRPr lang="en-US" altLang="ja-JP" sz="2000" dirty="0">
              <a:solidFill>
                <a:srgbClr val="FFFF00"/>
              </a:solidFill>
              <a:latin typeface="ＭＳ ゴシック" panose="020B0609070205080204" pitchFamily="49" charset="-128"/>
              <a:ea typeface="ＭＳ ゴシック" panose="020B0609070205080204" pitchFamily="49" charset="-128"/>
            </a:endParaRPr>
          </a:p>
          <a:p>
            <a:pPr algn="ctr" eaLnBrk="1" hangingPunct="1">
              <a:buClr>
                <a:srgbClr val="800080"/>
              </a:buClr>
              <a:buFont typeface="Wingdings" panose="05000000000000000000" pitchFamily="2" charset="2"/>
              <a:buNone/>
            </a:pPr>
            <a:r>
              <a:rPr lang="ja-JP" altLang="en-US" sz="2000" dirty="0">
                <a:solidFill>
                  <a:srgbClr val="FFFF00"/>
                </a:solidFill>
                <a:latin typeface="ＭＳ ゴシック" panose="020B0609070205080204" pitchFamily="49" charset="-128"/>
                <a:ea typeface="ＭＳ ゴシック" panose="020B0609070205080204" pitchFamily="49" charset="-128"/>
              </a:rPr>
              <a:t>強度色覚異常の見え方</a:t>
            </a:r>
          </a:p>
        </p:txBody>
      </p:sp>
      <p:sp>
        <p:nvSpPr>
          <p:cNvPr id="11" name="Rectangle 2"/>
          <p:cNvSpPr txBox="1">
            <a:spLocks noChangeArrowheads="1"/>
          </p:cNvSpPr>
          <p:nvPr/>
        </p:nvSpPr>
        <p:spPr bwMode="auto">
          <a:xfrm>
            <a:off x="1259632" y="4869160"/>
            <a:ext cx="1728192" cy="5669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ja-JP" altLang="en-US" sz="2000" b="1" kern="0" dirty="0" smtClean="0">
                <a:solidFill>
                  <a:srgbClr val="FFFF00"/>
                </a:solidFill>
                <a:latin typeface="Times New Roman"/>
                <a:ea typeface="AR丸ゴシック体M" pitchFamily="49" charset="-128"/>
                <a:cs typeface="+mj-cs"/>
              </a:rPr>
              <a:t>おしろい花</a:t>
            </a:r>
          </a:p>
        </p:txBody>
      </p:sp>
      <p:sp>
        <p:nvSpPr>
          <p:cNvPr id="12" name="正方形/長方形 11"/>
          <p:cNvSpPr/>
          <p:nvPr/>
        </p:nvSpPr>
        <p:spPr>
          <a:xfrm>
            <a:off x="1331640" y="4149080"/>
            <a:ext cx="6468437" cy="400110"/>
          </a:xfrm>
          <a:prstGeom prst="rect">
            <a:avLst/>
          </a:prstGeom>
        </p:spPr>
        <p:txBody>
          <a:bodyPr wrap="none">
            <a:spAutoFit/>
          </a:bodyPr>
          <a:lstStyle/>
          <a:p>
            <a:r>
              <a:rPr lang="ja-JP" altLang="en-US" sz="2000" dirty="0" smtClean="0">
                <a:solidFill>
                  <a:srgbClr val="FFFFFF"/>
                </a:solidFill>
                <a:latin typeface="ＭＳ ゴシック" panose="020B0609070205080204" pitchFamily="49" charset="-128"/>
                <a:ea typeface="ＭＳ ゴシック" panose="020B0609070205080204" pitchFamily="49" charset="-128"/>
              </a:rPr>
              <a:t>白人男性は</a:t>
            </a:r>
            <a:r>
              <a:rPr lang="en-US" altLang="ja-JP" sz="2000" dirty="0" smtClean="0">
                <a:solidFill>
                  <a:srgbClr val="FFFFFF"/>
                </a:solidFill>
                <a:latin typeface="ＭＳ ゴシック" panose="020B0609070205080204" pitchFamily="49" charset="-128"/>
                <a:ea typeface="ＭＳ ゴシック" panose="020B0609070205080204" pitchFamily="49" charset="-128"/>
              </a:rPr>
              <a:t>8</a:t>
            </a:r>
            <a:r>
              <a:rPr lang="ja-JP" altLang="en-US" sz="2000" dirty="0" smtClean="0">
                <a:solidFill>
                  <a:srgbClr val="FFFFFF"/>
                </a:solidFill>
                <a:latin typeface="ＭＳ ゴシック" panose="020B0609070205080204" pitchFamily="49" charset="-128"/>
                <a:ea typeface="ＭＳ ゴシック" panose="020B0609070205080204" pitchFamily="49" charset="-128"/>
              </a:rPr>
              <a:t>～</a:t>
            </a:r>
            <a:r>
              <a:rPr lang="en-US" altLang="ja-JP" sz="2000" dirty="0" smtClean="0">
                <a:solidFill>
                  <a:srgbClr val="FFFFFF"/>
                </a:solidFill>
                <a:latin typeface="ＭＳ ゴシック" panose="020B0609070205080204" pitchFamily="49" charset="-128"/>
                <a:ea typeface="ＭＳ ゴシック" panose="020B0609070205080204" pitchFamily="49" charset="-128"/>
              </a:rPr>
              <a:t>10%</a:t>
            </a:r>
            <a:r>
              <a:rPr lang="ja-JP" altLang="en-US" sz="2000" dirty="0" err="1" smtClean="0">
                <a:solidFill>
                  <a:srgbClr val="FFFFFF"/>
                </a:solidFill>
                <a:latin typeface="ＭＳ ゴシック" panose="020B0609070205080204" pitchFamily="49" charset="-128"/>
                <a:ea typeface="ＭＳ ゴシック" panose="020B0609070205080204" pitchFamily="49" charset="-128"/>
              </a:rPr>
              <a:t>、</a:t>
            </a:r>
            <a:r>
              <a:rPr lang="ja-JP" altLang="en-US" sz="2000" dirty="0" smtClean="0">
                <a:solidFill>
                  <a:srgbClr val="FFFFFF"/>
                </a:solidFill>
                <a:latin typeface="ＭＳ ゴシック" panose="020B0609070205080204" pitchFamily="49" charset="-128"/>
                <a:ea typeface="ＭＳ ゴシック" panose="020B0609070205080204" pitchFamily="49" charset="-128"/>
              </a:rPr>
              <a:t>白人女性は</a:t>
            </a:r>
            <a:r>
              <a:rPr lang="en-US" altLang="ja-JP" sz="2000" dirty="0" smtClean="0">
                <a:solidFill>
                  <a:srgbClr val="FFFFFF"/>
                </a:solidFill>
                <a:latin typeface="ＭＳ ゴシック" panose="020B0609070205080204" pitchFamily="49" charset="-128"/>
                <a:ea typeface="ＭＳ ゴシック" panose="020B0609070205080204" pitchFamily="49" charset="-128"/>
              </a:rPr>
              <a:t>0.4%</a:t>
            </a:r>
            <a:r>
              <a:rPr lang="ja-JP" altLang="en-US" sz="2000" dirty="0" err="1" smtClean="0">
                <a:solidFill>
                  <a:srgbClr val="FFFFFF"/>
                </a:solidFill>
                <a:latin typeface="ＭＳ ゴシック" panose="020B0609070205080204" pitchFamily="49" charset="-128"/>
                <a:ea typeface="ＭＳ ゴシック" panose="020B0609070205080204" pitchFamily="49" charset="-128"/>
              </a:rPr>
              <a:t>、</a:t>
            </a:r>
            <a:r>
              <a:rPr lang="ja-JP" altLang="en-US" sz="2000" dirty="0" smtClean="0">
                <a:solidFill>
                  <a:srgbClr val="FFFFFF"/>
                </a:solidFill>
                <a:latin typeface="ＭＳ ゴシック" panose="020B0609070205080204" pitchFamily="49" charset="-128"/>
                <a:ea typeface="ＭＳ ゴシック" panose="020B0609070205080204" pitchFamily="49" charset="-128"/>
              </a:rPr>
              <a:t>黒人男性は</a:t>
            </a:r>
            <a:r>
              <a:rPr lang="en-US" altLang="ja-JP" sz="2000" dirty="0" smtClean="0">
                <a:solidFill>
                  <a:srgbClr val="FFFFFF"/>
                </a:solidFill>
                <a:latin typeface="ＭＳ ゴシック" panose="020B0609070205080204" pitchFamily="49" charset="-128"/>
                <a:ea typeface="ＭＳ ゴシック" panose="020B0609070205080204" pitchFamily="49" charset="-128"/>
              </a:rPr>
              <a:t>2</a:t>
            </a:r>
            <a:r>
              <a:rPr lang="ja-JP" altLang="en-US" sz="2000" dirty="0" smtClean="0">
                <a:solidFill>
                  <a:srgbClr val="FFFFFF"/>
                </a:solidFill>
                <a:latin typeface="ＭＳ ゴシック" panose="020B0609070205080204" pitchFamily="49" charset="-128"/>
                <a:ea typeface="ＭＳ ゴシック" panose="020B0609070205080204" pitchFamily="49" charset="-128"/>
              </a:rPr>
              <a:t>～</a:t>
            </a:r>
            <a:r>
              <a:rPr lang="en-US" altLang="ja-JP" sz="2000" dirty="0" smtClean="0">
                <a:solidFill>
                  <a:srgbClr val="FFFFFF"/>
                </a:solidFill>
                <a:latin typeface="ＭＳ ゴシック" panose="020B0609070205080204" pitchFamily="49" charset="-128"/>
                <a:ea typeface="ＭＳ ゴシック" panose="020B0609070205080204" pitchFamily="49" charset="-128"/>
              </a:rPr>
              <a:t>4%</a:t>
            </a:r>
            <a:endParaRPr lang="ja-JP" altLang="en-US" sz="2000" dirty="0">
              <a:solidFill>
                <a:srgbClr val="FFFFFF"/>
              </a:solidFill>
            </a:endParaRPr>
          </a:p>
        </p:txBody>
      </p:sp>
      <p:sp>
        <p:nvSpPr>
          <p:cNvPr id="14" name="正方形/長方形 13"/>
          <p:cNvSpPr/>
          <p:nvPr/>
        </p:nvSpPr>
        <p:spPr>
          <a:xfrm>
            <a:off x="1331640" y="4509120"/>
            <a:ext cx="7571303" cy="369332"/>
          </a:xfrm>
          <a:prstGeom prst="rect">
            <a:avLst/>
          </a:prstGeom>
        </p:spPr>
        <p:txBody>
          <a:bodyPr wrap="none">
            <a:spAutoFit/>
          </a:bodyPr>
          <a:lstStyle/>
          <a:p>
            <a:r>
              <a:rPr lang="ja-JP" altLang="en-US" sz="1800" dirty="0" smtClean="0">
                <a:solidFill>
                  <a:srgbClr val="FFFFFF"/>
                </a:solidFill>
                <a:latin typeface="ＭＳ ゴシック" panose="020B0609070205080204" pitchFamily="49" charset="-128"/>
                <a:ea typeface="ＭＳ ゴシック" panose="020B0609070205080204" pitchFamily="49" charset="-128"/>
              </a:rPr>
              <a:t>５％という数字は、日本人で</a:t>
            </a:r>
            <a:r>
              <a:rPr lang="en-US" altLang="ja-JP" sz="1800" dirty="0" smtClean="0">
                <a:solidFill>
                  <a:srgbClr val="FFFFFF"/>
                </a:solidFill>
                <a:latin typeface="ＭＳ ゴシック" panose="020B0609070205080204" pitchFamily="49" charset="-128"/>
                <a:ea typeface="ＭＳ ゴシック" panose="020B0609070205080204" pitchFamily="49" charset="-128"/>
              </a:rPr>
              <a:t>AB</a:t>
            </a:r>
            <a:r>
              <a:rPr lang="ja-JP" altLang="en-US" sz="1800" dirty="0" smtClean="0">
                <a:solidFill>
                  <a:srgbClr val="FFFFFF"/>
                </a:solidFill>
                <a:latin typeface="ＭＳ ゴシック" panose="020B0609070205080204" pitchFamily="49" charset="-128"/>
                <a:ea typeface="ＭＳ ゴシック" panose="020B0609070205080204" pitchFamily="49" charset="-128"/>
              </a:rPr>
              <a:t>型の血液型をもつ人の割合と同じくらい</a:t>
            </a:r>
            <a:endParaRPr lang="ja-JP" altLang="en-US" sz="1800" dirty="0">
              <a:solidFill>
                <a:srgbClr val="FFFFFF"/>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504" y="5375725"/>
            <a:ext cx="1798320" cy="1316736"/>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408" y="5097071"/>
            <a:ext cx="1755648" cy="1280160"/>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296" y="5065471"/>
            <a:ext cx="1840992" cy="1341120"/>
          </a:xfrm>
          <a:prstGeom prst="rect">
            <a:avLst/>
          </a:prstGeom>
        </p:spPr>
      </p:pic>
    </p:spTree>
    <p:extLst>
      <p:ext uri="{BB962C8B-B14F-4D97-AF65-F5344CB8AC3E}">
        <p14:creationId xmlns:p14="http://schemas.microsoft.com/office/powerpoint/2010/main" val="2334084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p:nvSpPr>
        <p:spPr>
          <a:xfrm>
            <a:off x="0" y="476672"/>
            <a:ext cx="9144000" cy="6247864"/>
          </a:xfrm>
          <a:prstGeom prst="rect">
            <a:avLst/>
          </a:prstGeom>
        </p:spPr>
        <p:txBody>
          <a:bodyPr wrap="square">
            <a:spAutoFit/>
          </a:bodyPr>
          <a:lstStyle/>
          <a:p>
            <a:pPr>
              <a:defRPr/>
            </a:pP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2.</a:t>
            </a: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　</a:t>
            </a: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1</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型色覚に対する指導</a:t>
            </a:r>
          </a:p>
          <a:p>
            <a:pPr>
              <a:defRPr/>
            </a:pP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誰</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でも赤の光（</a:t>
            </a: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650nm</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付近</a:t>
            </a: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は緑の光（</a:t>
            </a: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555nm</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付近）の</a:t>
            </a: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10</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分の</a:t>
            </a: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1</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程度の強さにしか感じられません</a:t>
            </a: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。１</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型色覚では</a:t>
            </a: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「赤」の感度は更に低下し、</a:t>
            </a: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100</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分の</a:t>
            </a: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1</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程度に</a:t>
            </a: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しか感じていません</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１型色覚の人は</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危険信号として使用されることが多い「赤」が見にくいことを常に意識しながら生活</a:t>
            </a: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する</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ことが大切です</a:t>
            </a: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a:t>
            </a:r>
            <a:endParaRPr lang="ja-JP" altLang="ja-JP" sz="4000" dirty="0" smtClean="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59032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p:nvSpPr>
        <p:spPr>
          <a:xfrm>
            <a:off x="0" y="476672"/>
            <a:ext cx="9144000" cy="5632311"/>
          </a:xfrm>
          <a:prstGeom prst="rect">
            <a:avLst/>
          </a:prstGeom>
        </p:spPr>
        <p:txBody>
          <a:bodyPr wrap="square">
            <a:spAutoFit/>
          </a:bodyPr>
          <a:lstStyle/>
          <a:p>
            <a:pPr>
              <a:defRPr/>
            </a:pP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3.</a:t>
            </a: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　</a:t>
            </a:r>
            <a:r>
              <a:rPr lang="ja-JP" altLang="ja-JP" sz="4000" dirty="0" smtClean="0">
                <a:solidFill>
                  <a:srgbClr val="FFFFFF"/>
                </a:solidFill>
                <a:latin typeface="HG丸ｺﾞｼｯｸM-PRO" panose="020F0600000000000000" pitchFamily="50" charset="-128"/>
                <a:ea typeface="HG丸ｺﾞｼｯｸM-PRO" panose="020F0600000000000000" pitchFamily="50" charset="-128"/>
              </a:rPr>
              <a:t>学校生活</a:t>
            </a:r>
            <a:endParaRPr lang="en-US" altLang="ja-JP" sz="4000" dirty="0" smtClean="0">
              <a:solidFill>
                <a:srgbClr val="FFFFFF"/>
              </a:solidFill>
              <a:latin typeface="HG丸ｺﾞｼｯｸM-PRO" panose="020F0600000000000000" pitchFamily="50" charset="-128"/>
              <a:ea typeface="HG丸ｺﾞｼｯｸM-PRO" panose="020F0600000000000000" pitchFamily="50" charset="-128"/>
            </a:endParaRPr>
          </a:p>
          <a:p>
            <a:pPr>
              <a:defRPr/>
            </a:pPr>
            <a:endParaRPr lang="ja-JP" altLang="ja-JP" sz="4000" dirty="0" smtClean="0">
              <a:solidFill>
                <a:srgbClr val="FFFFFF"/>
              </a:solidFill>
              <a:latin typeface="HG丸ｺﾞｼｯｸM-PRO" panose="020F0600000000000000" pitchFamily="50" charset="-128"/>
              <a:ea typeface="HG丸ｺﾞｼｯｸM-PRO" panose="020F0600000000000000" pitchFamily="50" charset="-128"/>
            </a:endParaRPr>
          </a:p>
          <a:p>
            <a:pPr>
              <a:defRPr/>
            </a:pPr>
            <a:r>
              <a:rPr lang="en-US" altLang="ja-JP" sz="4000"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sz="4000" dirty="0" smtClean="0">
                <a:solidFill>
                  <a:srgbClr val="FFFFFF"/>
                </a:solidFill>
                <a:latin typeface="HG丸ｺﾞｼｯｸM-PRO" panose="020F0600000000000000" pitchFamily="50" charset="-128"/>
                <a:ea typeface="HG丸ｺﾞｼｯｸM-PRO" panose="020F0600000000000000" pitchFamily="50" charset="-128"/>
              </a:rPr>
              <a:t>　どの程度、色が見えにくいのかについては個人差がありますので、見にくい状況があれば学校の先生に申し出るように指導してください。また学校側も、いつでも個別に相談に応じられることを、児童生徒や保護者に対して周知しておくことが大切です。</a:t>
            </a:r>
            <a:endParaRPr lang="en-US" altLang="ja-JP" sz="4000" dirty="0" smtClean="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68213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p:nvSpPr>
        <p:spPr>
          <a:xfrm>
            <a:off x="0" y="0"/>
            <a:ext cx="9144000" cy="6186309"/>
          </a:xfrm>
          <a:prstGeom prst="rect">
            <a:avLst/>
          </a:prstGeom>
        </p:spPr>
        <p:txBody>
          <a:bodyPr wrap="square">
            <a:spAutoFit/>
          </a:bodyPr>
          <a:lstStyle/>
          <a:p>
            <a:pPr>
              <a:defRPr/>
            </a:pP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4.</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　</a:t>
            </a:r>
            <a:r>
              <a:rPr lang="ja-JP" altLang="ja-JP" sz="3600" dirty="0" smtClean="0">
                <a:solidFill>
                  <a:srgbClr val="FFFFFF"/>
                </a:solidFill>
                <a:latin typeface="HG丸ｺﾞｼｯｸM-PRO" panose="020F0600000000000000" pitchFamily="50" charset="-128"/>
                <a:ea typeface="HG丸ｺﾞｼｯｸM-PRO" panose="020F0600000000000000" pitchFamily="50" charset="-128"/>
              </a:rPr>
              <a:t>職業選択</a:t>
            </a:r>
            <a:endParaRPr lang="en-US" altLang="ja-JP" sz="3600" dirty="0" smtClean="0">
              <a:solidFill>
                <a:srgbClr val="FFFFFF"/>
              </a:solidFill>
              <a:latin typeface="HG丸ｺﾞｼｯｸM-PRO" panose="020F0600000000000000" pitchFamily="50" charset="-128"/>
              <a:ea typeface="HG丸ｺﾞｼｯｸM-PRO" panose="020F0600000000000000" pitchFamily="50" charset="-128"/>
            </a:endParaRPr>
          </a:p>
          <a:p>
            <a:pPr>
              <a:defRPr/>
            </a:pP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　色覚異常を理由に採用しない職種は、以前に比べればずいぶん限られたものになりました。しかし現在でも、種々な職種で色の判別を必要とする状況は残っています。色の判別は色以外の手がかりを参考にすることでほとんどの場合は可能ですが、将来の職業選択を考える際、可能であれば、色の判別能力が余り要求されず、他の能力がより活かせる職種を視野に入れるようなアドバイスも有用です。</a:t>
            </a:r>
            <a:endParaRPr lang="en-US" altLang="ja-JP" sz="3600"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04707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正方形/長方形 2"/>
          <p:cNvSpPr/>
          <p:nvPr/>
        </p:nvSpPr>
        <p:spPr>
          <a:xfrm>
            <a:off x="0" y="0"/>
            <a:ext cx="9144000" cy="6709529"/>
          </a:xfrm>
          <a:prstGeom prst="rect">
            <a:avLst/>
          </a:prstGeom>
        </p:spPr>
        <p:txBody>
          <a:bodyPr wrap="square">
            <a:spAutoFit/>
          </a:bodyPr>
          <a:lstStyle/>
          <a:p>
            <a:r>
              <a:rPr lang="ja-JP" altLang="ja-JP" sz="3200"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sz="3200" dirty="0" smtClean="0">
                <a:solidFill>
                  <a:srgbClr val="FFFF00"/>
                </a:solidFill>
                <a:latin typeface="HG丸ｺﾞｼｯｸM-PRO" panose="020F0600000000000000" pitchFamily="50" charset="-128"/>
                <a:ea typeface="HG丸ｺﾞｼｯｸM-PRO" panose="020F0600000000000000" pitchFamily="50" charset="-128"/>
              </a:rPr>
              <a:t>名古屋市の場合</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
            </a:r>
            <a:b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br>
            <a:r>
              <a:rPr lang="ja-JP" altLang="en-US" sz="1400" dirty="0" smtClean="0">
                <a:solidFill>
                  <a:srgbClr val="FFFFFF"/>
                </a:solidFill>
                <a:latin typeface="HG丸ｺﾞｼｯｸM-PRO" panose="020F0600000000000000" pitchFamily="50" charset="-128"/>
                <a:ea typeface="HG丸ｺﾞｼｯｸM-PRO" panose="020F0600000000000000" pitchFamily="50" charset="-128"/>
              </a:rPr>
              <a:t>　　　　　</a:t>
            </a:r>
            <a:endParaRPr lang="en-US" altLang="ja-JP" sz="32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・他の市区町村より対応が遅れている</a:t>
            </a:r>
            <a:endParaRPr lang="en-US" altLang="ja-JP" sz="32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・養護教諭等が学校で石原表を行ってくれない場合には、希望者を全員医療機関へ受診させるか、学校医</a:t>
            </a:r>
            <a:r>
              <a:rPr lang="en-US" altLang="ja-JP" sz="32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眼科</a:t>
            </a:r>
            <a:r>
              <a:rPr lang="en-US" altLang="ja-JP" sz="32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が学校で検査を行う必要が生じる</a:t>
            </a:r>
            <a:endParaRPr lang="en-US" altLang="ja-JP" sz="32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200" dirty="0">
                <a:solidFill>
                  <a:srgbClr val="FFFFFF"/>
                </a:solidFill>
                <a:latin typeface="HG丸ｺﾞｼｯｸM-PRO" panose="020F0600000000000000" pitchFamily="50" charset="-128"/>
                <a:ea typeface="HG丸ｺﾞｼｯｸM-PRO" panose="020F0600000000000000" pitchFamily="50" charset="-128"/>
              </a:rPr>
              <a:t>色覚検査希望者はしっかり周知し希望者を募れば、対象学年ほぼ全員になると推測される</a:t>
            </a:r>
            <a:endParaRPr lang="en-US" altLang="ja-JP" sz="3200" dirty="0">
              <a:solidFill>
                <a:srgbClr val="FFFFFF"/>
              </a:solidFill>
              <a:latin typeface="HG丸ｺﾞｼｯｸM-PRO" panose="020F0600000000000000" pitchFamily="50" charset="-128"/>
              <a:ea typeface="HG丸ｺﾞｼｯｸM-PRO" panose="020F0600000000000000" pitchFamily="50" charset="-128"/>
            </a:endParaRP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・であるとすれば、医療機関で行う場合には、受診配分等の準備が必要となる</a:t>
            </a:r>
            <a:endParaRPr lang="en-US" altLang="ja-JP" sz="32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・名古屋市教育委員会のご尽力に期待したい</a:t>
            </a:r>
            <a:endParaRPr lang="en-US" altLang="ja-JP" sz="3200" dirty="0" smtClean="0">
              <a:solidFill>
                <a:srgbClr val="FFFFFF"/>
              </a:solidFill>
              <a:latin typeface="HG丸ｺﾞｼｯｸM-PRO" panose="020F0600000000000000" pitchFamily="50" charset="-128"/>
              <a:ea typeface="HG丸ｺﾞｼｯｸM-PRO" panose="020F0600000000000000" pitchFamily="50" charset="-128"/>
            </a:endParaRPr>
          </a:p>
          <a:p>
            <a:r>
              <a:rPr lang="ja-JP" altLang="en-US" sz="3200" dirty="0" smtClean="0">
                <a:solidFill>
                  <a:srgbClr val="FFFFFF"/>
                </a:solidFill>
                <a:latin typeface="HG丸ｺﾞｼｯｸM-PRO" panose="020F0600000000000000" pitchFamily="50" charset="-128"/>
                <a:ea typeface="HG丸ｺﾞｼｯｸM-PRO" panose="020F0600000000000000" pitchFamily="50" charset="-128"/>
              </a:rPr>
              <a:t>・色覚異常者が一定の割合で存在することと、色覚検診を受けた方がよいことを周知させないと、</a:t>
            </a:r>
            <a:r>
              <a:rPr lang="ja-JP" altLang="en-US" sz="3200" dirty="0" smtClean="0">
                <a:solidFill>
                  <a:srgbClr val="FFFF00"/>
                </a:solidFill>
                <a:latin typeface="HG丸ｺﾞｼｯｸM-PRO" panose="020F0600000000000000" pitchFamily="50" charset="-128"/>
                <a:ea typeface="HG丸ｺﾞｼｯｸM-PRO" panose="020F0600000000000000" pitchFamily="50" charset="-128"/>
              </a:rPr>
              <a:t>名古屋市の子供たちのみ暗い未来になってしまう</a:t>
            </a:r>
            <a:endParaRPr lang="ja-JP" altLang="en-US" sz="3200" dirty="0">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86893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p:nvSpPr>
        <p:spPr>
          <a:xfrm>
            <a:off x="827584" y="188640"/>
            <a:ext cx="7956376" cy="590931"/>
          </a:xfrm>
          <a:prstGeom prst="rect">
            <a:avLst/>
          </a:prstGeom>
        </p:spPr>
        <p:txBody>
          <a:bodyPr wrap="square">
            <a:spAutoFit/>
          </a:bodyPr>
          <a:lstStyle/>
          <a:p>
            <a:pPr marL="342900" indent="-342900">
              <a:lnSpc>
                <a:spcPct val="90000"/>
              </a:lnSpc>
              <a:defRPr/>
            </a:pPr>
            <a:r>
              <a:rPr lang="en-US" altLang="ja-JP" sz="3600" kern="0" dirty="0" smtClean="0">
                <a:solidFill>
                  <a:srgbClr val="FFFFFF"/>
                </a:solidFill>
                <a:latin typeface="HG丸ｺﾞｼｯｸM-PRO" panose="020F0600000000000000" pitchFamily="50" charset="-128"/>
                <a:ea typeface="HG丸ｺﾞｼｯｸM-PRO" panose="020F0600000000000000" pitchFamily="50" charset="-128"/>
              </a:rPr>
              <a:t>S</a:t>
            </a:r>
            <a:r>
              <a:rPr lang="ja-JP" altLang="en-US" sz="3600" kern="0" dirty="0" smtClean="0">
                <a:solidFill>
                  <a:srgbClr val="FFFFFF"/>
                </a:solidFill>
                <a:latin typeface="HG丸ｺﾞｼｯｸM-PRO" panose="020F0600000000000000" pitchFamily="50" charset="-128"/>
                <a:ea typeface="HG丸ｺﾞｼｯｸM-PRO" panose="020F0600000000000000" pitchFamily="50" charset="-128"/>
              </a:rPr>
              <a:t>県眼科医会の</a:t>
            </a:r>
            <a:r>
              <a:rPr lang="ja-JP" altLang="en-US" sz="3600" kern="0" dirty="0">
                <a:solidFill>
                  <a:srgbClr val="FFFFFF"/>
                </a:solidFill>
                <a:latin typeface="HG丸ｺﾞｼｯｸM-PRO" panose="020F0600000000000000" pitchFamily="50" charset="-128"/>
                <a:ea typeface="HG丸ｺﾞｼｯｸM-PRO" panose="020F0600000000000000" pitchFamily="50" charset="-128"/>
              </a:rPr>
              <a:t>先生</a:t>
            </a:r>
            <a:r>
              <a:rPr lang="ja-JP" altLang="en-US" sz="3600" kern="0" dirty="0" smtClean="0">
                <a:solidFill>
                  <a:srgbClr val="FFFFFF"/>
                </a:solidFill>
                <a:latin typeface="HG丸ｺﾞｼｯｸM-PRO" panose="020F0600000000000000" pitchFamily="50" charset="-128"/>
                <a:ea typeface="HG丸ｺﾞｼｯｸM-PRO" panose="020F0600000000000000" pitchFamily="50" charset="-128"/>
              </a:rPr>
              <a:t>からの情報</a:t>
            </a:r>
            <a:endParaRPr lang="en-US" altLang="ja-JP" sz="3600" kern="0"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179512" y="1196752"/>
            <a:ext cx="8712968" cy="4967514"/>
          </a:xfrm>
          <a:prstGeom prst="rect">
            <a:avLst/>
          </a:prstGeom>
        </p:spPr>
        <p:txBody>
          <a:bodyPr wrap="square">
            <a:spAutoFit/>
          </a:bodyPr>
          <a:lstStyle/>
          <a:p>
            <a:pPr marL="342900" indent="-342900">
              <a:lnSpc>
                <a:spcPct val="90000"/>
              </a:lnSpc>
              <a:defRPr/>
            </a:pP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　　</a:t>
            </a:r>
            <a:r>
              <a:rPr lang="en-US" altLang="ja-JP" sz="3200" kern="0" dirty="0" smtClean="0">
                <a:solidFill>
                  <a:srgbClr val="FFFFFF"/>
                </a:solidFill>
                <a:latin typeface="HG丸ｺﾞｼｯｸM-PRO" panose="020F0600000000000000" pitchFamily="50" charset="-128"/>
                <a:ea typeface="HG丸ｺﾞｼｯｸM-PRO" panose="020F0600000000000000" pitchFamily="50" charset="-128"/>
              </a:rPr>
              <a:t>S</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県</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では、平成</a:t>
            </a:r>
            <a:r>
              <a:rPr lang="en-US" altLang="ja-JP" sz="3200" kern="0" dirty="0">
                <a:solidFill>
                  <a:srgbClr val="FFFFFF"/>
                </a:solidFill>
                <a:latin typeface="HG丸ｺﾞｼｯｸM-PRO" panose="020F0600000000000000" pitchFamily="50" charset="-128"/>
                <a:ea typeface="HG丸ｺﾞｼｯｸM-PRO" panose="020F0600000000000000" pitchFamily="50" charset="-128"/>
              </a:rPr>
              <a:t>14</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年の小学生が、成長</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して県立</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水産高校に進学</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希望で</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入試</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を</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受</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けた。</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しかし</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、入学試験で</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a:t>
            </a:r>
            <a:r>
              <a:rPr lang="en-US" altLang="ja-JP" sz="3200" kern="0" dirty="0">
                <a:solidFill>
                  <a:srgbClr val="FFFFFF"/>
                </a:solidFill>
                <a:latin typeface="HG丸ｺﾞｼｯｸM-PRO" panose="020F0600000000000000" pitchFamily="50" charset="-128"/>
                <a:ea typeface="HG丸ｺﾞｼｯｸM-PRO" panose="020F0600000000000000" pitchFamily="50" charset="-128"/>
              </a:rPr>
              <a:t>10</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名が不合格</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。先天性色覚異常を知らなかった。この</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影響で、今回の、平成</a:t>
            </a:r>
            <a:r>
              <a:rPr lang="en-US" altLang="ja-JP" sz="3200" kern="0" dirty="0">
                <a:solidFill>
                  <a:srgbClr val="FFFFFF"/>
                </a:solidFill>
                <a:latin typeface="HG丸ｺﾞｼｯｸM-PRO" panose="020F0600000000000000" pitchFamily="50" charset="-128"/>
                <a:ea typeface="HG丸ｺﾞｼｯｸM-PRO" panose="020F0600000000000000" pitchFamily="50" charset="-128"/>
              </a:rPr>
              <a:t>26</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年</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の文科省から</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の通知に対し、眼科医会としては、小</a:t>
            </a:r>
            <a:r>
              <a:rPr lang="en-US" altLang="ja-JP" sz="3200" kern="0" dirty="0">
                <a:solidFill>
                  <a:srgbClr val="FFFFFF"/>
                </a:solidFill>
                <a:latin typeface="HG丸ｺﾞｼｯｸM-PRO" panose="020F0600000000000000" pitchFamily="50" charset="-128"/>
                <a:ea typeface="HG丸ｺﾞｼｯｸM-PRO" panose="020F0600000000000000" pitchFamily="50" charset="-128"/>
              </a:rPr>
              <a:t>1</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と中</a:t>
            </a:r>
            <a:r>
              <a:rPr lang="en-US" altLang="ja-JP" sz="3200" kern="0" dirty="0">
                <a:solidFill>
                  <a:srgbClr val="FFFFFF"/>
                </a:solidFill>
                <a:latin typeface="HG丸ｺﾞｼｯｸM-PRO" panose="020F0600000000000000" pitchFamily="50" charset="-128"/>
                <a:ea typeface="HG丸ｺﾞｼｯｸM-PRO" panose="020F0600000000000000" pitchFamily="50" charset="-128"/>
              </a:rPr>
              <a:t>1</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を推奨していたが</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a:t>
            </a:r>
            <a:r>
              <a:rPr lang="en-US" altLang="ja-JP" sz="3200" kern="0" dirty="0" smtClean="0">
                <a:solidFill>
                  <a:srgbClr val="FFFFFF"/>
                </a:solidFill>
                <a:latin typeface="HG丸ｺﾞｼｯｸM-PRO" panose="020F0600000000000000" pitchFamily="50" charset="-128"/>
                <a:ea typeface="HG丸ｺﾞｼｯｸM-PRO" panose="020F0600000000000000" pitchFamily="50" charset="-128"/>
              </a:rPr>
              <a:t>S</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県</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教育委員会からの強い希望で、小</a:t>
            </a:r>
            <a:r>
              <a:rPr lang="en-US" altLang="ja-JP" sz="3200" kern="0" dirty="0">
                <a:solidFill>
                  <a:srgbClr val="FFFFFF"/>
                </a:solidFill>
                <a:latin typeface="HG丸ｺﾞｼｯｸM-PRO" panose="020F0600000000000000" pitchFamily="50" charset="-128"/>
                <a:ea typeface="HG丸ｺﾞｼｯｸM-PRO" panose="020F0600000000000000" pitchFamily="50" charset="-128"/>
              </a:rPr>
              <a:t>1</a:t>
            </a:r>
            <a:r>
              <a:rPr lang="ja-JP" altLang="en-US" sz="3200" kern="0" dirty="0" err="1">
                <a:solidFill>
                  <a:srgbClr val="FFFFFF"/>
                </a:solidFill>
                <a:latin typeface="HG丸ｺﾞｼｯｸM-PRO" panose="020F0600000000000000" pitchFamily="50" charset="-128"/>
                <a:ea typeface="HG丸ｺﾞｼｯｸM-PRO" panose="020F0600000000000000" pitchFamily="50" charset="-128"/>
              </a:rPr>
              <a:t>、</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小４、中</a:t>
            </a:r>
            <a:r>
              <a:rPr lang="en-US" altLang="ja-JP" sz="3200" kern="0" dirty="0">
                <a:solidFill>
                  <a:srgbClr val="FFFFFF"/>
                </a:solidFill>
                <a:latin typeface="HG丸ｺﾞｼｯｸM-PRO" panose="020F0600000000000000" pitchFamily="50" charset="-128"/>
                <a:ea typeface="HG丸ｺﾞｼｯｸM-PRO" panose="020F0600000000000000" pitchFamily="50" charset="-128"/>
              </a:rPr>
              <a:t>1</a:t>
            </a:r>
            <a:r>
              <a:rPr lang="ja-JP" altLang="en-US" sz="3200" kern="0" dirty="0" err="1">
                <a:solidFill>
                  <a:srgbClr val="FFFFFF"/>
                </a:solidFill>
                <a:latin typeface="HG丸ｺﾞｼｯｸM-PRO" panose="020F0600000000000000" pitchFamily="50" charset="-128"/>
                <a:ea typeface="HG丸ｺﾞｼｯｸM-PRO" panose="020F0600000000000000" pitchFamily="50" charset="-128"/>
              </a:rPr>
              <a:t>、</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高</a:t>
            </a:r>
            <a:r>
              <a:rPr lang="en-US" altLang="ja-JP" sz="3200" kern="0" dirty="0">
                <a:solidFill>
                  <a:srgbClr val="FFFFFF"/>
                </a:solidFill>
                <a:latin typeface="HG丸ｺﾞｼｯｸM-PRO" panose="020F0600000000000000" pitchFamily="50" charset="-128"/>
                <a:ea typeface="HG丸ｺﾞｼｯｸM-PRO" panose="020F0600000000000000" pitchFamily="50" charset="-128"/>
              </a:rPr>
              <a:t>1</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の合計</a:t>
            </a:r>
            <a:r>
              <a:rPr lang="en-US" altLang="ja-JP" sz="3200" kern="0" dirty="0">
                <a:solidFill>
                  <a:srgbClr val="FFFFFF"/>
                </a:solidFill>
                <a:latin typeface="HG丸ｺﾞｼｯｸM-PRO" panose="020F0600000000000000" pitchFamily="50" charset="-128"/>
                <a:ea typeface="HG丸ｺﾞｼｯｸM-PRO" panose="020F0600000000000000" pitchFamily="50" charset="-128"/>
              </a:rPr>
              <a:t>4</a:t>
            </a:r>
            <a:r>
              <a:rPr lang="ja-JP" altLang="en-US" sz="3200" kern="0" dirty="0">
                <a:solidFill>
                  <a:srgbClr val="FFFFFF"/>
                </a:solidFill>
                <a:latin typeface="HG丸ｺﾞｼｯｸM-PRO" panose="020F0600000000000000" pitchFamily="50" charset="-128"/>
                <a:ea typeface="HG丸ｺﾞｼｯｸM-PRO" panose="020F0600000000000000" pitchFamily="50" charset="-128"/>
              </a:rPr>
              <a:t>回の学校での色覚検査と、その後の事後措置を行う予定であるそう</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だ</a:t>
            </a:r>
            <a:r>
              <a:rPr lang="en-US" altLang="ja-JP" sz="3200" kern="0" dirty="0" smtClean="0">
                <a:solidFill>
                  <a:srgbClr val="FFFFFF"/>
                </a:solidFill>
                <a:latin typeface="HG丸ｺﾞｼｯｸM-PRO" panose="020F0600000000000000" pitchFamily="50" charset="-128"/>
                <a:ea typeface="HG丸ｺﾞｼｯｸM-PRO" panose="020F0600000000000000" pitchFamily="50" charset="-128"/>
              </a:rPr>
              <a:t>(</a:t>
            </a:r>
            <a:r>
              <a:rPr lang="ja-JP" altLang="en-US" sz="3200" kern="0" dirty="0" smtClean="0">
                <a:solidFill>
                  <a:srgbClr val="FFFFFF"/>
                </a:solidFill>
                <a:latin typeface="HG丸ｺﾞｼｯｸM-PRO" panose="020F0600000000000000" pitchFamily="50" charset="-128"/>
                <a:ea typeface="HG丸ｺﾞｼｯｸM-PRO" panose="020F0600000000000000" pitchFamily="50" charset="-128"/>
              </a:rPr>
              <a:t>もちろん養護教諭の先生が石原表を使う）。</a:t>
            </a:r>
            <a:endParaRPr lang="ja-JP" altLang="en-US" sz="3200" kern="0"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05708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p:nvSpPr>
        <p:spPr>
          <a:xfrm>
            <a:off x="1259632" y="802558"/>
            <a:ext cx="7028104" cy="3170099"/>
          </a:xfrm>
          <a:prstGeom prst="rect">
            <a:avLst/>
          </a:prstGeom>
        </p:spPr>
        <p:txBody>
          <a:bodyPr wrap="square">
            <a:spAutoFit/>
          </a:bodyPr>
          <a:lstStyle/>
          <a:p>
            <a:r>
              <a:rPr lang="ja-JP" altLang="en-US" sz="4000" dirty="0" smtClean="0">
                <a:solidFill>
                  <a:srgbClr val="FFFF00"/>
                </a:solidFill>
                <a:latin typeface="HG丸ｺﾞｼｯｸM-PRO" panose="020F0600000000000000" pitchFamily="50" charset="-128"/>
                <a:ea typeface="HG丸ｺﾞｼｯｸM-PRO" panose="020F0600000000000000" pitchFamily="50" charset="-128"/>
              </a:rPr>
              <a:t>子どもたちの未来のため、プライバシーに配慮して色覚検査を受けさせてください！ご協力のほど、よろしくお願い致します。</a:t>
            </a:r>
            <a:endParaRPr lang="ja-JP" altLang="en-US" sz="4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5" name="Rectangle 1"/>
          <p:cNvSpPr>
            <a:spLocks noChangeArrowheads="1"/>
          </p:cNvSpPr>
          <p:nvPr/>
        </p:nvSpPr>
        <p:spPr bwMode="auto">
          <a:xfrm>
            <a:off x="1929798" y="4755876"/>
            <a:ext cx="6357938" cy="523220"/>
          </a:xfrm>
          <a:prstGeom prst="rect">
            <a:avLst/>
          </a:prstGeom>
          <a:noFill/>
          <a:ln w="9525">
            <a:noFill/>
            <a:miter lim="800000"/>
            <a:headEnd/>
            <a:tailEnd/>
          </a:ln>
        </p:spPr>
        <p:txBody>
          <a:bodyPr anchor="ctr">
            <a:prstTxWarp prst="textNoShape">
              <a:avLst/>
            </a:prstTxWarp>
            <a:spAutoFit/>
          </a:bodyPr>
          <a:lstStyle/>
          <a:p>
            <a:pPr eaLnBrk="0" hangingPunct="0"/>
            <a:r>
              <a:rPr lang="ja-JP" altLang="en-US" sz="2800" dirty="0">
                <a:solidFill>
                  <a:schemeClr val="bg1"/>
                </a:solidFill>
                <a:latin typeface="HG創英角ﾎﾟｯﾌﾟ体" charset="0"/>
                <a:ea typeface="HG創英角ﾎﾟｯﾌﾟ体" charset="0"/>
                <a:cs typeface="HG創英角ﾎﾟｯﾌﾟ体" charset="0"/>
              </a:rPr>
              <a:t>ご静聴ありがとうございました。</a:t>
            </a:r>
          </a:p>
        </p:txBody>
      </p:sp>
    </p:spTree>
    <p:extLst>
      <p:ext uri="{BB962C8B-B14F-4D97-AF65-F5344CB8AC3E}">
        <p14:creationId xmlns:p14="http://schemas.microsoft.com/office/powerpoint/2010/main" val="357151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p:nvSpPr>
        <p:spPr>
          <a:xfrm>
            <a:off x="1763688" y="580366"/>
            <a:ext cx="5256584" cy="646331"/>
          </a:xfrm>
          <a:prstGeom prst="rect">
            <a:avLst/>
          </a:prstGeom>
        </p:spPr>
        <p:txBody>
          <a:bodyPr wrap="square">
            <a:spAutoFit/>
          </a:bodyPr>
          <a:lstStyle/>
          <a:p>
            <a:pPr>
              <a:defRPr/>
            </a:pP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お勧めの色覚</a:t>
            </a:r>
            <a:r>
              <a:rPr lang="ja-JP" altLang="en-US" sz="3600" dirty="0">
                <a:solidFill>
                  <a:srgbClr val="FFFFFF"/>
                </a:solidFill>
                <a:latin typeface="HG丸ｺﾞｼｯｸM-PRO" panose="020F0600000000000000" pitchFamily="50" charset="-128"/>
                <a:ea typeface="HG丸ｺﾞｼｯｸM-PRO" panose="020F0600000000000000" pitchFamily="50" charset="-128"/>
              </a:rPr>
              <a:t>異常</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説明書</a:t>
            </a:r>
            <a:endParaRPr lang="en-US" altLang="ja-JP" sz="3600"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1331640" y="2060848"/>
            <a:ext cx="6336704" cy="1200329"/>
          </a:xfrm>
          <a:prstGeom prst="rect">
            <a:avLst/>
          </a:prstGeom>
        </p:spPr>
        <p:txBody>
          <a:bodyPr wrap="square">
            <a:spAutoFit/>
          </a:bodyPr>
          <a:lstStyle/>
          <a:p>
            <a:pPr>
              <a:defRPr/>
            </a:pP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日本眼科医会　目と健康</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50</a:t>
            </a:r>
          </a:p>
          <a:p>
            <a:pPr>
              <a:defRPr/>
            </a:pP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「色覚異常と言われたら」</a:t>
            </a:r>
            <a:endParaRPr lang="en-US" altLang="ja-JP" sz="3600" dirty="0" smtClean="0">
              <a:solidFill>
                <a:srgbClr val="FFFFFF"/>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115616" y="4077072"/>
            <a:ext cx="7344816" cy="523220"/>
          </a:xfrm>
          <a:prstGeom prst="rect">
            <a:avLst/>
          </a:prstGeom>
        </p:spPr>
        <p:txBody>
          <a:bodyPr wrap="square">
            <a:spAutoFit/>
          </a:bodyPr>
          <a:lstStyle/>
          <a:p>
            <a:pPr>
              <a:defRPr/>
            </a:pPr>
            <a:r>
              <a:rPr lang="en-US" altLang="ja-JP" sz="2800" dirty="0" smtClean="0">
                <a:solidFill>
                  <a:srgbClr val="FFFFFF"/>
                </a:solidFill>
                <a:latin typeface="HG丸ｺﾞｼｯｸM-PRO" panose="020F0600000000000000" pitchFamily="50" charset="-128"/>
                <a:ea typeface="HG丸ｺﾞｼｯｸM-PRO" panose="020F0600000000000000" pitchFamily="50" charset="-128"/>
              </a:rPr>
              <a:t>http://www.gankaikai.or.jp/health/50/</a:t>
            </a:r>
          </a:p>
        </p:txBody>
      </p:sp>
    </p:spTree>
    <p:extLst>
      <p:ext uri="{BB962C8B-B14F-4D97-AF65-F5344CB8AC3E}">
        <p14:creationId xmlns:p14="http://schemas.microsoft.com/office/powerpoint/2010/main" val="3304707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 name="正方形/長方形 13"/>
          <p:cNvSpPr/>
          <p:nvPr/>
        </p:nvSpPr>
        <p:spPr>
          <a:xfrm>
            <a:off x="0" y="1181065"/>
            <a:ext cx="9128150" cy="5632311"/>
          </a:xfrm>
          <a:prstGeom prst="rect">
            <a:avLst/>
          </a:prstGeom>
        </p:spPr>
        <p:txBody>
          <a:bodyPr wrap="square">
            <a:spAutoFit/>
          </a:bodyPr>
          <a:lstStyle/>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　全国</a:t>
            </a:r>
            <a:r>
              <a:rPr lang="ja-JP" altLang="en-US" sz="3600" dirty="0">
                <a:solidFill>
                  <a:srgbClr val="FFFFFF"/>
                </a:solidFill>
                <a:latin typeface="HG丸ｺﾞｼｯｸM-PRO" panose="020F0600000000000000" pitchFamily="50" charset="-128"/>
                <a:ea typeface="HG丸ｺﾞｼｯｸM-PRO" panose="020F0600000000000000" pitchFamily="50" charset="-128"/>
              </a:rPr>
              <a:t>または名古屋市以外の愛知県下の</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小中学校では</a:t>
            </a:r>
            <a:r>
              <a:rPr lang="ja-JP" altLang="en-US" sz="3600" dirty="0">
                <a:solidFill>
                  <a:srgbClr val="FFFFFF"/>
                </a:solidFill>
                <a:latin typeface="HG丸ｺﾞｼｯｸM-PRO" panose="020F0600000000000000" pitchFamily="50" charset="-128"/>
                <a:ea typeface="HG丸ｺﾞｼｯｸM-PRO" panose="020F0600000000000000" pitchFamily="50" charset="-128"/>
              </a:rPr>
              <a:t>、養護教諭の先生が石原表で色覚検査をします</a:t>
            </a:r>
            <a:r>
              <a:rPr lang="en-US" altLang="ja-JP" sz="3600" dirty="0">
                <a:solidFill>
                  <a:srgbClr val="FFFFFF"/>
                </a:solidFill>
                <a:latin typeface="HG丸ｺﾞｼｯｸM-PRO" panose="020F0600000000000000" pitchFamily="50" charset="-128"/>
                <a:ea typeface="HG丸ｺﾞｼｯｸM-PRO" panose="020F0600000000000000" pitchFamily="50" charset="-128"/>
              </a:rPr>
              <a:t>(</a:t>
            </a:r>
            <a:r>
              <a:rPr lang="ja-JP" altLang="en-US" sz="3600" dirty="0">
                <a:solidFill>
                  <a:srgbClr val="FFFFFF"/>
                </a:solidFill>
                <a:latin typeface="HG丸ｺﾞｼｯｸM-PRO" panose="020F0600000000000000" pitchFamily="50" charset="-128"/>
                <a:ea typeface="HG丸ｺﾞｼｯｸM-PRO" panose="020F0600000000000000" pitchFamily="50" charset="-128"/>
              </a:rPr>
              <a:t>すでにしています</a:t>
            </a:r>
            <a:r>
              <a:rPr lang="en-US" altLang="ja-JP" sz="3600" dirty="0">
                <a:solidFill>
                  <a:srgbClr val="FFFFFF"/>
                </a:solidFill>
                <a:latin typeface="HG丸ｺﾞｼｯｸM-PRO" panose="020F0600000000000000" pitchFamily="50" charset="-128"/>
                <a:ea typeface="HG丸ｺﾞｼｯｸM-PRO" panose="020F0600000000000000" pitchFamily="50" charset="-128"/>
              </a:rPr>
              <a:t>)</a:t>
            </a:r>
            <a:r>
              <a:rPr lang="ja-JP" altLang="en-US" sz="3600" dirty="0" err="1" smtClean="0">
                <a:solidFill>
                  <a:srgbClr val="FFFFFF"/>
                </a:solidFill>
                <a:latin typeface="HG丸ｺﾞｼｯｸM-PRO" panose="020F0600000000000000" pitchFamily="50" charset="-128"/>
                <a:ea typeface="HG丸ｺﾞｼｯｸM-PRO" panose="020F0600000000000000" pitchFamily="50" charset="-128"/>
              </a:rPr>
              <a:t>。</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色覚異常者が一定数いることや希望者は色覚検査を受けられることを、広く周知するということがとても大切です。また、</a:t>
            </a:r>
            <a:r>
              <a:rPr lang="en-US" altLang="ja-JP" sz="3600" dirty="0" smtClean="0">
                <a:solidFill>
                  <a:srgbClr val="FFFFFF"/>
                </a:solidFill>
                <a:latin typeface="HG丸ｺﾞｼｯｸM-PRO" panose="020F0600000000000000" pitchFamily="50" charset="-128"/>
                <a:ea typeface="HG丸ｺﾞｼｯｸM-PRO" panose="020F0600000000000000" pitchFamily="50" charset="-128"/>
              </a:rPr>
              <a:t>CMT(CMC)</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は、異常者を検出する検査表ではありません。名古屋</a:t>
            </a:r>
            <a:r>
              <a:rPr lang="ja-JP" altLang="en-US" sz="3600" dirty="0">
                <a:solidFill>
                  <a:srgbClr val="FFFFFF"/>
                </a:solidFill>
                <a:latin typeface="HG丸ｺﾞｼｯｸM-PRO" panose="020F0600000000000000" pitchFamily="50" charset="-128"/>
                <a:ea typeface="HG丸ｺﾞｼｯｸM-PRO" panose="020F0600000000000000" pitchFamily="50" charset="-128"/>
              </a:rPr>
              <a:t>市内の小・中学生の未来の</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ためにも</a:t>
            </a:r>
            <a:r>
              <a:rPr lang="ja-JP" altLang="en-US" sz="3600" smtClean="0">
                <a:solidFill>
                  <a:srgbClr val="FFFFFF"/>
                </a:solidFill>
                <a:latin typeface="HG丸ｺﾞｼｯｸM-PRO" panose="020F0600000000000000" pitchFamily="50" charset="-128"/>
                <a:ea typeface="HG丸ｺﾞｼｯｸM-PRO" panose="020F0600000000000000" pitchFamily="50" charset="-128"/>
              </a:rPr>
              <a:t>、色覚</a:t>
            </a:r>
            <a:r>
              <a:rPr lang="ja-JP" altLang="en-US" sz="3600">
                <a:solidFill>
                  <a:srgbClr val="FFFFFF"/>
                </a:solidFill>
                <a:latin typeface="HG丸ｺﾞｼｯｸM-PRO" panose="020F0600000000000000" pitchFamily="50" charset="-128"/>
                <a:ea typeface="HG丸ｺﾞｼｯｸM-PRO" panose="020F0600000000000000" pitchFamily="50" charset="-128"/>
              </a:rPr>
              <a:t>検診</a:t>
            </a:r>
            <a:r>
              <a:rPr lang="ja-JP" altLang="en-US" sz="3600" smtClean="0">
                <a:solidFill>
                  <a:srgbClr val="FFFFFF"/>
                </a:solidFill>
                <a:latin typeface="HG丸ｺﾞｼｯｸM-PRO" panose="020F0600000000000000" pitchFamily="50" charset="-128"/>
                <a:ea typeface="HG丸ｺﾞｼｯｸM-PRO" panose="020F0600000000000000" pitchFamily="50" charset="-128"/>
              </a:rPr>
              <a:t>推進</a:t>
            </a:r>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にどうか</a:t>
            </a:r>
            <a:r>
              <a:rPr lang="ja-JP" altLang="en-US" sz="3600" dirty="0">
                <a:solidFill>
                  <a:srgbClr val="FFFFFF"/>
                </a:solidFill>
                <a:latin typeface="HG丸ｺﾞｼｯｸM-PRO" panose="020F0600000000000000" pitchFamily="50" charset="-128"/>
                <a:ea typeface="HG丸ｺﾞｼｯｸM-PRO" panose="020F0600000000000000" pitchFamily="50" charset="-128"/>
              </a:rPr>
              <a:t>ご協力をお願い致します。</a:t>
            </a:r>
          </a:p>
        </p:txBody>
      </p:sp>
      <p:sp>
        <p:nvSpPr>
          <p:cNvPr id="9" name="正方形/長方形 8"/>
          <p:cNvSpPr/>
          <p:nvPr/>
        </p:nvSpPr>
        <p:spPr>
          <a:xfrm>
            <a:off x="1043608" y="0"/>
            <a:ext cx="7346487" cy="1323439"/>
          </a:xfrm>
          <a:prstGeom prst="rect">
            <a:avLst/>
          </a:prstGeom>
        </p:spPr>
        <p:txBody>
          <a:bodyPr wrap="square">
            <a:spAutoFit/>
          </a:bodyPr>
          <a:lstStyle/>
          <a:p>
            <a:r>
              <a:rPr lang="ja-JP" altLang="en-US" sz="4000" b="1" dirty="0" smtClean="0">
                <a:solidFill>
                  <a:srgbClr val="FFFF00"/>
                </a:solidFill>
                <a:latin typeface="HG丸ｺﾞｼｯｸM-PRO" panose="020F0600000000000000" pitchFamily="50" charset="-128"/>
                <a:ea typeface="HG丸ｺﾞｼｯｸM-PRO" panose="020F0600000000000000" pitchFamily="50" charset="-128"/>
              </a:rPr>
              <a:t>名古屋市内小中学校の</a:t>
            </a:r>
            <a:endParaRPr lang="en-US" altLang="ja-JP" sz="4000" b="1" dirty="0" smtClean="0">
              <a:solidFill>
                <a:srgbClr val="FFFF00"/>
              </a:solidFill>
              <a:latin typeface="HG丸ｺﾞｼｯｸM-PRO" panose="020F0600000000000000" pitchFamily="50" charset="-128"/>
              <a:ea typeface="HG丸ｺﾞｼｯｸM-PRO" panose="020F0600000000000000" pitchFamily="50" charset="-128"/>
            </a:endParaRPr>
          </a:p>
          <a:p>
            <a:r>
              <a:rPr lang="ja-JP" altLang="en-US" sz="4000" b="1" dirty="0">
                <a:solidFill>
                  <a:srgbClr val="FFFF00"/>
                </a:solidFill>
                <a:latin typeface="HG丸ｺﾞｼｯｸM-PRO" panose="020F0600000000000000" pitchFamily="50" charset="-128"/>
                <a:ea typeface="HG丸ｺﾞｼｯｸM-PRO" panose="020F0600000000000000" pitchFamily="50" charset="-128"/>
              </a:rPr>
              <a:t>　</a:t>
            </a:r>
            <a:r>
              <a:rPr lang="ja-JP" altLang="en-US" sz="4000" b="1" dirty="0" smtClean="0">
                <a:solidFill>
                  <a:srgbClr val="FFFF00"/>
                </a:solidFill>
                <a:latin typeface="HG丸ｺﾞｼｯｸM-PRO" panose="020F0600000000000000" pitchFamily="50" charset="-128"/>
                <a:ea typeface="HG丸ｺﾞｼｯｸM-PRO" panose="020F0600000000000000" pitchFamily="50" charset="-128"/>
              </a:rPr>
              <a:t>　　　　　養護</a:t>
            </a:r>
            <a:r>
              <a:rPr lang="ja-JP" altLang="en-US" sz="4000" b="1" dirty="0">
                <a:solidFill>
                  <a:srgbClr val="FFFF00"/>
                </a:solidFill>
                <a:latin typeface="HG丸ｺﾞｼｯｸM-PRO" panose="020F0600000000000000" pitchFamily="50" charset="-128"/>
                <a:ea typeface="HG丸ｺﾞｼｯｸM-PRO" panose="020F0600000000000000" pitchFamily="50" charset="-128"/>
              </a:rPr>
              <a:t>教諭の先生</a:t>
            </a:r>
            <a:r>
              <a:rPr lang="ja-JP" altLang="en-US" sz="4000" b="1" dirty="0" smtClean="0">
                <a:solidFill>
                  <a:srgbClr val="FFFF00"/>
                </a:solidFill>
                <a:latin typeface="HG丸ｺﾞｼｯｸM-PRO" panose="020F0600000000000000" pitchFamily="50" charset="-128"/>
                <a:ea typeface="HG丸ｺﾞｼｯｸM-PRO" panose="020F0600000000000000" pitchFamily="50" charset="-128"/>
              </a:rPr>
              <a:t>へ</a:t>
            </a:r>
            <a:endParaRPr lang="ja-JP" altLang="en-US" sz="4000" b="1" dirty="0">
              <a:solidFill>
                <a:srgbClr val="FFFF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15596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616" y="5234687"/>
            <a:ext cx="2060448" cy="1298448"/>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5215564"/>
            <a:ext cx="2103120" cy="1328928"/>
          </a:xfrm>
          <a:prstGeom prst="rect">
            <a:avLst/>
          </a:prstGeom>
        </p:spPr>
      </p:pic>
      <p:sp>
        <p:nvSpPr>
          <p:cNvPr id="4" name="正方形/長方形 3"/>
          <p:cNvSpPr/>
          <p:nvPr/>
        </p:nvSpPr>
        <p:spPr>
          <a:xfrm>
            <a:off x="395536" y="142761"/>
            <a:ext cx="7981672" cy="2062103"/>
          </a:xfrm>
          <a:prstGeom prst="rect">
            <a:avLst/>
          </a:prstGeom>
        </p:spPr>
        <p:txBody>
          <a:bodyPr wrap="none">
            <a:spAutoFit/>
          </a:bodyPr>
          <a:lstStyle/>
          <a:p>
            <a:r>
              <a:rPr lang="ja-JP" altLang="en-US" sz="3200" dirty="0" smtClean="0">
                <a:solidFill>
                  <a:srgbClr val="FFFFFF"/>
                </a:solidFill>
                <a:latin typeface="HG丸ｺﾞｼｯｸM-PRO" pitchFamily="50" charset="-128"/>
                <a:ea typeface="HG丸ｺﾞｼｯｸM-PRO" pitchFamily="50" charset="-128"/>
              </a:rPr>
              <a:t>・</a:t>
            </a:r>
            <a:r>
              <a:rPr lang="en-US" altLang="ja-JP" sz="3200" dirty="0" smtClean="0">
                <a:solidFill>
                  <a:srgbClr val="FFFFFF"/>
                </a:solidFill>
                <a:latin typeface="HG丸ｺﾞｼｯｸM-PRO" pitchFamily="50" charset="-128"/>
                <a:ea typeface="HG丸ｺﾞｼｯｸM-PRO" pitchFamily="50" charset="-128"/>
              </a:rPr>
              <a:t>10</a:t>
            </a:r>
            <a:r>
              <a:rPr lang="ja-JP" altLang="en-US" sz="3200" dirty="0" smtClean="0">
                <a:solidFill>
                  <a:srgbClr val="FFFFFF"/>
                </a:solidFill>
                <a:latin typeface="HG丸ｺﾞｼｯｸM-PRO" pitchFamily="50" charset="-128"/>
                <a:ea typeface="HG丸ｺﾞｼｯｸM-PRO" pitchFamily="50" charset="-128"/>
              </a:rPr>
              <a:t>年前よりも関心が薄くなっている</a:t>
            </a:r>
            <a:endParaRPr lang="en-US" altLang="ja-JP" sz="3200" dirty="0" smtClean="0">
              <a:solidFill>
                <a:srgbClr val="FFFFFF"/>
              </a:solidFill>
              <a:latin typeface="HG丸ｺﾞｼｯｸM-PRO" pitchFamily="50" charset="-128"/>
              <a:ea typeface="HG丸ｺﾞｼｯｸM-PRO" pitchFamily="50" charset="-128"/>
            </a:endParaRPr>
          </a:p>
          <a:p>
            <a:r>
              <a:rPr lang="ja-JP" altLang="en-US" sz="3200" dirty="0" smtClean="0">
                <a:solidFill>
                  <a:srgbClr val="FFFFFF"/>
                </a:solidFill>
                <a:latin typeface="HG丸ｺﾞｼｯｸM-PRO" pitchFamily="50" charset="-128"/>
                <a:ea typeface="HG丸ｺﾞｼｯｸM-PRO" pitchFamily="50" charset="-128"/>
              </a:rPr>
              <a:t>・生徒には少なからず存在し、配慮が必要</a:t>
            </a:r>
            <a:endParaRPr lang="en-US" altLang="ja-JP" sz="3200" dirty="0" smtClean="0">
              <a:solidFill>
                <a:srgbClr val="FFFFFF"/>
              </a:solidFill>
              <a:latin typeface="HG丸ｺﾞｼｯｸM-PRO" pitchFamily="50" charset="-128"/>
              <a:ea typeface="HG丸ｺﾞｼｯｸM-PRO" pitchFamily="50" charset="-128"/>
            </a:endParaRPr>
          </a:p>
          <a:p>
            <a:r>
              <a:rPr lang="ja-JP" altLang="en-US" sz="3200" dirty="0" smtClean="0">
                <a:solidFill>
                  <a:srgbClr val="FFFFFF"/>
                </a:solidFill>
                <a:latin typeface="HG丸ｺﾞｼｯｸM-PRO" pitchFamily="50" charset="-128"/>
                <a:ea typeface="HG丸ｺﾞｼｯｸM-PRO" pitchFamily="50" charset="-128"/>
              </a:rPr>
              <a:t>・治療できないが、指導が有用である</a:t>
            </a:r>
            <a:endParaRPr lang="en-US" altLang="ja-JP" sz="3200" dirty="0" smtClean="0">
              <a:solidFill>
                <a:srgbClr val="FFFFFF"/>
              </a:solidFill>
              <a:latin typeface="HG丸ｺﾞｼｯｸM-PRO" pitchFamily="50" charset="-128"/>
              <a:ea typeface="HG丸ｺﾞｼｯｸM-PRO" pitchFamily="50" charset="-128"/>
            </a:endParaRPr>
          </a:p>
          <a:p>
            <a:r>
              <a:rPr lang="ja-JP" altLang="en-US" sz="3200" dirty="0" smtClean="0">
                <a:solidFill>
                  <a:srgbClr val="FFFFFF"/>
                </a:solidFill>
                <a:latin typeface="HG丸ｺﾞｼｯｸM-PRO" pitchFamily="50" charset="-128"/>
                <a:ea typeface="HG丸ｺﾞｼｯｸM-PRO" pitchFamily="50" charset="-128"/>
              </a:rPr>
              <a:t>・プライバシー配慮も必要</a:t>
            </a:r>
            <a:endParaRPr lang="en-US" altLang="ja-JP" sz="3200" dirty="0" smtClean="0">
              <a:solidFill>
                <a:srgbClr val="FFFFFF"/>
              </a:solidFill>
              <a:latin typeface="HG丸ｺﾞｼｯｸM-PRO" pitchFamily="50" charset="-128"/>
              <a:ea typeface="HG丸ｺﾞｼｯｸM-PRO" pitchFamily="50" charset="-128"/>
            </a:endParaRPr>
          </a:p>
        </p:txBody>
      </p:sp>
      <p:sp>
        <p:nvSpPr>
          <p:cNvPr id="7" name="Text Box 6"/>
          <p:cNvSpPr txBox="1">
            <a:spLocks noChangeArrowheads="1"/>
          </p:cNvSpPr>
          <p:nvPr/>
        </p:nvSpPr>
        <p:spPr bwMode="auto">
          <a:xfrm>
            <a:off x="0" y="6461125"/>
            <a:ext cx="266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ja-JP" altLang="en-US" sz="2000" b="1" dirty="0">
                <a:solidFill>
                  <a:srgbClr val="FFFF00"/>
                </a:solidFill>
                <a:latin typeface="HG丸ｺﾞｼｯｸM-PRO" panose="020F0600000000000000" pitchFamily="50" charset="-128"/>
                <a:ea typeface="HG丸ｺﾞｼｯｸM-PRO" panose="020F0600000000000000" pitchFamily="50" charset="-128"/>
              </a:rPr>
              <a:t>１型色覚異常強度</a:t>
            </a:r>
          </a:p>
        </p:txBody>
      </p:sp>
      <p:sp>
        <p:nvSpPr>
          <p:cNvPr id="8" name="Text Box 8"/>
          <p:cNvSpPr txBox="1">
            <a:spLocks noChangeArrowheads="1"/>
          </p:cNvSpPr>
          <p:nvPr/>
        </p:nvSpPr>
        <p:spPr bwMode="auto">
          <a:xfrm>
            <a:off x="2771800" y="6461125"/>
            <a:ext cx="2592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ja-JP" altLang="en-US" sz="2000" b="1" dirty="0">
                <a:solidFill>
                  <a:srgbClr val="FFFF00"/>
                </a:solidFill>
                <a:latin typeface="HG丸ｺﾞｼｯｸM-PRO" panose="020F0600000000000000" pitchFamily="50" charset="-128"/>
                <a:ea typeface="HG丸ｺﾞｼｯｸM-PRO" panose="020F0600000000000000" pitchFamily="50" charset="-128"/>
              </a:rPr>
              <a:t>２型色覚異常強度</a:t>
            </a:r>
          </a:p>
        </p:txBody>
      </p:sp>
      <p:sp>
        <p:nvSpPr>
          <p:cNvPr id="9" name="正方形/長方形 1"/>
          <p:cNvSpPr>
            <a:spLocks noChangeArrowheads="1"/>
          </p:cNvSpPr>
          <p:nvPr/>
        </p:nvSpPr>
        <p:spPr bwMode="auto">
          <a:xfrm>
            <a:off x="2680716" y="4084803"/>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Clr>
                <a:srgbClr val="800080"/>
              </a:buClr>
              <a:buFont typeface="Wingdings" panose="05000000000000000000" pitchFamily="2" charset="2"/>
              <a:buNone/>
            </a:pPr>
            <a:r>
              <a:rPr lang="ja-JP" altLang="en-US" sz="2000" dirty="0" smtClean="0">
                <a:solidFill>
                  <a:srgbClr val="FFFF00"/>
                </a:solidFill>
                <a:latin typeface="HG丸ｺﾞｼｯｸM-PRO" panose="020F0600000000000000" pitchFamily="50" charset="-128"/>
                <a:ea typeface="HG丸ｺﾞｼｯｸM-PRO" panose="020F0600000000000000" pitchFamily="50" charset="-128"/>
              </a:rPr>
              <a:t>シミュレーションソフト</a:t>
            </a:r>
            <a:r>
              <a:rPr lang="ja-JP" altLang="en-US" sz="2000" dirty="0">
                <a:solidFill>
                  <a:srgbClr val="FFFF00"/>
                </a:solidFill>
                <a:latin typeface="HG丸ｺﾞｼｯｸM-PRO" panose="020F0600000000000000" pitchFamily="50" charset="-128"/>
                <a:ea typeface="HG丸ｺﾞｼｯｸM-PRO" panose="020F0600000000000000" pitchFamily="50" charset="-128"/>
              </a:rPr>
              <a:t>による</a:t>
            </a:r>
            <a:endParaRPr lang="en-US" altLang="ja-JP" sz="2000" dirty="0">
              <a:solidFill>
                <a:srgbClr val="FFFF00"/>
              </a:solidFill>
              <a:latin typeface="HG丸ｺﾞｼｯｸM-PRO" panose="020F0600000000000000" pitchFamily="50" charset="-128"/>
              <a:ea typeface="HG丸ｺﾞｼｯｸM-PRO" panose="020F0600000000000000" pitchFamily="50" charset="-128"/>
            </a:endParaRPr>
          </a:p>
          <a:p>
            <a:pPr algn="ctr" eaLnBrk="1" hangingPunct="1">
              <a:buClr>
                <a:srgbClr val="800080"/>
              </a:buClr>
              <a:buFont typeface="Wingdings" panose="05000000000000000000" pitchFamily="2" charset="2"/>
              <a:buNone/>
            </a:pPr>
            <a:r>
              <a:rPr lang="ja-JP" altLang="en-US" sz="2000" dirty="0">
                <a:solidFill>
                  <a:srgbClr val="FFFF00"/>
                </a:solidFill>
                <a:latin typeface="HG丸ｺﾞｼｯｸM-PRO" panose="020F0600000000000000" pitchFamily="50" charset="-128"/>
                <a:ea typeface="HG丸ｺﾞｼｯｸM-PRO" panose="020F0600000000000000" pitchFamily="50" charset="-128"/>
              </a:rPr>
              <a:t>強度色覚異常の見え方</a:t>
            </a:r>
          </a:p>
        </p:txBody>
      </p:sp>
      <p:sp>
        <p:nvSpPr>
          <p:cNvPr id="16" name="Text Box 10"/>
          <p:cNvSpPr txBox="1">
            <a:spLocks noChangeArrowheads="1"/>
          </p:cNvSpPr>
          <p:nvPr/>
        </p:nvSpPr>
        <p:spPr bwMode="auto">
          <a:xfrm>
            <a:off x="728927" y="5262113"/>
            <a:ext cx="38697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en-US" altLang="ja-JP" sz="2400" dirty="0" smtClean="0">
                <a:solidFill>
                  <a:srgbClr val="FFFFFF"/>
                </a:solidFill>
                <a:latin typeface="ＭＳ ゴシック" panose="020B0609070205080204" pitchFamily="49" charset="-128"/>
                <a:ea typeface="ＭＳ ゴシック" panose="020B0609070205080204" pitchFamily="49" charset="-128"/>
              </a:rPr>
              <a:t> P B           </a:t>
            </a:r>
            <a:r>
              <a:rPr lang="ja-JP" altLang="en-US" sz="2400" dirty="0">
                <a:solidFill>
                  <a:srgbClr val="FFFFFF"/>
                </a:solidFill>
                <a:latin typeface="ＭＳ ゴシック" panose="020B0609070205080204" pitchFamily="49" charset="-128"/>
                <a:ea typeface="ＭＳ ゴシック" panose="020B0609070205080204" pitchFamily="49" charset="-128"/>
              </a:rPr>
              <a:t>　</a:t>
            </a:r>
            <a:r>
              <a:rPr lang="en-US" altLang="ja-JP" sz="2400" dirty="0" smtClean="0">
                <a:solidFill>
                  <a:srgbClr val="FFFFFF"/>
                </a:solidFill>
                <a:latin typeface="ＭＳ ゴシック" panose="020B0609070205080204" pitchFamily="49" charset="-128"/>
                <a:ea typeface="ＭＳ ゴシック" panose="020B0609070205080204" pitchFamily="49" charset="-128"/>
              </a:rPr>
              <a:t>  </a:t>
            </a:r>
            <a:r>
              <a:rPr lang="en-US" altLang="ja-JP" sz="2400" dirty="0">
                <a:solidFill>
                  <a:srgbClr val="FFFFFF"/>
                </a:solidFill>
                <a:latin typeface="ＭＳ ゴシック" panose="020B0609070205080204" pitchFamily="49" charset="-128"/>
                <a:ea typeface="ＭＳ ゴシック" panose="020B0609070205080204" pitchFamily="49" charset="-128"/>
              </a:rPr>
              <a:t>P </a:t>
            </a:r>
            <a:r>
              <a:rPr lang="en-US" altLang="ja-JP" sz="2400" dirty="0" smtClean="0">
                <a:solidFill>
                  <a:srgbClr val="FFFFFF"/>
                </a:solidFill>
                <a:latin typeface="ＭＳ ゴシック" panose="020B0609070205080204" pitchFamily="49" charset="-128"/>
                <a:ea typeface="ＭＳ ゴシック" panose="020B0609070205080204" pitchFamily="49" charset="-128"/>
              </a:rPr>
              <a:t>B</a:t>
            </a:r>
            <a:endParaRPr lang="en-US" altLang="ja-JP" sz="2400" dirty="0">
              <a:solidFill>
                <a:srgbClr val="FFFFFF"/>
              </a:solidFill>
              <a:latin typeface="ＭＳ ゴシック" panose="020B0609070205080204" pitchFamily="49" charset="-128"/>
              <a:ea typeface="ＭＳ ゴシック" panose="020B0609070205080204" pitchFamily="49" charset="-128"/>
            </a:endParaRPr>
          </a:p>
        </p:txBody>
      </p:sp>
      <p:sp>
        <p:nvSpPr>
          <p:cNvPr id="17" name="Text Box 12"/>
          <p:cNvSpPr txBox="1">
            <a:spLocks noChangeArrowheads="1"/>
          </p:cNvSpPr>
          <p:nvPr/>
        </p:nvSpPr>
        <p:spPr bwMode="auto">
          <a:xfrm>
            <a:off x="1510560" y="5492946"/>
            <a:ext cx="43924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en-US" altLang="ja-JP" sz="2400" dirty="0" smtClean="0">
                <a:solidFill>
                  <a:srgbClr val="FFFFFF"/>
                </a:solidFill>
                <a:latin typeface="ＭＳ ゴシック" panose="020B0609070205080204" pitchFamily="49" charset="-128"/>
                <a:ea typeface="ＭＳ ゴシック" panose="020B0609070205080204" pitchFamily="49" charset="-128"/>
              </a:rPr>
              <a:t>Y G               Y G</a:t>
            </a:r>
            <a:endParaRPr lang="en-US" altLang="ja-JP" sz="2400" dirty="0">
              <a:solidFill>
                <a:srgbClr val="FFFFFF"/>
              </a:solidFill>
              <a:latin typeface="ＭＳ ゴシック" panose="020B0609070205080204" pitchFamily="49" charset="-128"/>
              <a:ea typeface="ＭＳ ゴシック" panose="020B0609070205080204" pitchFamily="49" charset="-128"/>
            </a:endParaRPr>
          </a:p>
        </p:txBody>
      </p:sp>
      <p:sp>
        <p:nvSpPr>
          <p:cNvPr id="23" name="正方形/長方形 22"/>
          <p:cNvSpPr/>
          <p:nvPr/>
        </p:nvSpPr>
        <p:spPr>
          <a:xfrm>
            <a:off x="3059832" y="3053434"/>
            <a:ext cx="2492990" cy="646331"/>
          </a:xfrm>
          <a:prstGeom prst="rect">
            <a:avLst/>
          </a:prstGeom>
        </p:spPr>
        <p:txBody>
          <a:bodyPr wrap="none">
            <a:spAutoFit/>
          </a:bodyPr>
          <a:lstStyle/>
          <a:p>
            <a:r>
              <a:rPr lang="ja-JP" altLang="en-US" sz="3600" dirty="0" smtClean="0">
                <a:solidFill>
                  <a:srgbClr val="FFFFFF"/>
                </a:solidFill>
                <a:latin typeface="HG丸ｺﾞｼｯｸM-PRO" panose="020F0600000000000000" pitchFamily="50" charset="-128"/>
                <a:ea typeface="HG丸ｺﾞｼｯｸM-PRO" panose="020F0600000000000000" pitchFamily="50" charset="-128"/>
              </a:rPr>
              <a:t>カラー附箋</a:t>
            </a:r>
            <a:endParaRPr lang="ja-JP" altLang="en-US" sz="36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651501"/>
            <a:ext cx="2090928" cy="1365504"/>
          </a:xfrm>
          <a:prstGeom prst="rect">
            <a:avLst/>
          </a:prstGeom>
        </p:spPr>
      </p:pic>
    </p:spTree>
    <p:extLst>
      <p:ext uri="{BB962C8B-B14F-4D97-AF65-F5344CB8AC3E}">
        <p14:creationId xmlns:p14="http://schemas.microsoft.com/office/powerpoint/2010/main" val="4030330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タイトル 1"/>
          <p:cNvSpPr txBox="1">
            <a:spLocks/>
          </p:cNvSpPr>
          <p:nvPr/>
        </p:nvSpPr>
        <p:spPr>
          <a:xfrm>
            <a:off x="457200" y="274638"/>
            <a:ext cx="8229600" cy="922337"/>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eaLnBrk="1" hangingPunct="1"/>
            <a:r>
              <a:rPr lang="ja-JP" altLang="en-US" kern="0" dirty="0" smtClean="0">
                <a:solidFill>
                  <a:srgbClr val="FFFFFF"/>
                </a:solidFill>
                <a:latin typeface="HG丸ｺﾞｼｯｸM-PRO" panose="020F0600000000000000" pitchFamily="50" charset="-128"/>
                <a:ea typeface="HG丸ｺﾞｼｯｸM-PRO" panose="020F0600000000000000" pitchFamily="50" charset="-128"/>
              </a:rPr>
              <a:t>先天赤緑色覚異常のタイプ分け</a:t>
            </a:r>
          </a:p>
        </p:txBody>
      </p:sp>
      <p:graphicFrame>
        <p:nvGraphicFramePr>
          <p:cNvPr id="10" name="表 9"/>
          <p:cNvGraphicFramePr>
            <a:graphicFrameLocks noGrp="1"/>
          </p:cNvGraphicFramePr>
          <p:nvPr>
            <p:extLst/>
          </p:nvPr>
        </p:nvGraphicFramePr>
        <p:xfrm>
          <a:off x="323850" y="1557338"/>
          <a:ext cx="4608513" cy="4684714"/>
        </p:xfrm>
        <a:graphic>
          <a:graphicData uri="http://schemas.openxmlformats.org/drawingml/2006/table">
            <a:tbl>
              <a:tblPr firstRow="1" bandRow="1">
                <a:tableStyleId>{5C22544A-7EE6-4342-B048-85BDC9FD1C3A}</a:tableStyleId>
              </a:tblPr>
              <a:tblGrid>
                <a:gridCol w="1536171">
                  <a:extLst>
                    <a:ext uri="{9D8B030D-6E8A-4147-A177-3AD203B41FA5}">
                      <a16:colId xmlns:a16="http://schemas.microsoft.com/office/drawing/2014/main" val="20000"/>
                    </a:ext>
                  </a:extLst>
                </a:gridCol>
                <a:gridCol w="1536171">
                  <a:extLst>
                    <a:ext uri="{9D8B030D-6E8A-4147-A177-3AD203B41FA5}">
                      <a16:colId xmlns:a16="http://schemas.microsoft.com/office/drawing/2014/main" val="20001"/>
                    </a:ext>
                  </a:extLst>
                </a:gridCol>
                <a:gridCol w="1536171">
                  <a:extLst>
                    <a:ext uri="{9D8B030D-6E8A-4147-A177-3AD203B41FA5}">
                      <a16:colId xmlns:a16="http://schemas.microsoft.com/office/drawing/2014/main" val="20002"/>
                    </a:ext>
                  </a:extLst>
                </a:gridCol>
              </a:tblGrid>
              <a:tr h="585458">
                <a:tc>
                  <a:txBody>
                    <a:bodyPr/>
                    <a:lstStyle/>
                    <a:p>
                      <a:endParaRPr kumimoji="1" lang="ja-JP" altLang="en-US" sz="1800" dirty="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tc>
                  <a:txBody>
                    <a:bodyPr/>
                    <a:lstStyle/>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１型色覚</a:t>
                      </a:r>
                      <a:endParaRPr kumimoji="1" lang="ja-JP" altLang="en-US" sz="1800" dirty="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tc>
                  <a:txBody>
                    <a:bodyPr/>
                    <a:lstStyle/>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２型色覚</a:t>
                      </a:r>
                      <a:endParaRPr kumimoji="1" lang="ja-JP" altLang="en-US" sz="1800" dirty="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extLst>
                  <a:ext uri="{0D108BD9-81ED-4DB2-BD59-A6C34878D82A}">
                    <a16:rowId xmlns:a16="http://schemas.microsoft.com/office/drawing/2014/main" val="10000"/>
                  </a:ext>
                </a:extLst>
              </a:tr>
              <a:tr h="876186">
                <a:tc>
                  <a:txBody>
                    <a:bodyPr/>
                    <a:lstStyle/>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男性内の</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頻度</a:t>
                      </a:r>
                      <a:endParaRPr kumimoji="1" lang="ja-JP" altLang="en-US" sz="1800" dirty="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tc>
                  <a:txBody>
                    <a:bodyPr/>
                    <a:lstStyle/>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 </a:t>
                      </a: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１％強</a:t>
                      </a:r>
                      <a:endParaRPr kumimoji="1" lang="ja-JP" altLang="en-US" sz="1800" dirty="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tc>
                  <a:txBody>
                    <a:bodyPr/>
                    <a:lstStyle/>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 </a:t>
                      </a: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４％弱</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extLst>
                  <a:ext uri="{0D108BD9-81ED-4DB2-BD59-A6C34878D82A}">
                    <a16:rowId xmlns:a16="http://schemas.microsoft.com/office/drawing/2014/main" val="10001"/>
                  </a:ext>
                </a:extLst>
              </a:tr>
              <a:tr h="876186">
                <a:tc>
                  <a:txBody>
                    <a:bodyPr/>
                    <a:lstStyle/>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 </a:t>
                      </a: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障害部</a:t>
                      </a:r>
                      <a:endParaRPr kumimoji="1" lang="ja-JP" altLang="en-US" sz="1800" dirty="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tc>
                  <a:txBody>
                    <a:bodyPr/>
                    <a:lstStyle/>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Ｌ錐体</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（赤錐体）</a:t>
                      </a:r>
                      <a:endParaRPr kumimoji="1" lang="ja-JP" altLang="en-US" sz="1800" dirty="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tc>
                  <a:txBody>
                    <a:bodyPr/>
                    <a:lstStyle/>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Ｍ錐体</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（緑錐体）</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extLst>
                  <a:ext uri="{0D108BD9-81ED-4DB2-BD59-A6C34878D82A}">
                    <a16:rowId xmlns:a16="http://schemas.microsoft.com/office/drawing/2014/main" val="10002"/>
                  </a:ext>
                </a:extLst>
              </a:tr>
              <a:tr h="1310601">
                <a:tc>
                  <a:txBody>
                    <a:bodyPr/>
                    <a:lstStyle/>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 </a:t>
                      </a:r>
                    </a:p>
                    <a:p>
                      <a:pPr algn="ct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欠　損</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tc>
                  <a:txBody>
                    <a:bodyPr/>
                    <a:lstStyle/>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１型２色覚</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 </a:t>
                      </a: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旧</a:t>
                      </a:r>
                      <a:r>
                        <a:rPr kumimoji="1" lang="ja-JP" altLang="en-US" sz="1800" baseline="0"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赤色盲</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　第１色盲</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tc>
                  <a:txBody>
                    <a:bodyPr/>
                    <a:lstStyle/>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２型２色覚</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 </a:t>
                      </a: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旧</a:t>
                      </a:r>
                      <a:r>
                        <a:rPr kumimoji="1" lang="ja-JP" altLang="en-US" sz="1800" baseline="0"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緑色盲</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　第２色盲</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ja-JP" altLang="en-US" sz="1800" dirty="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extLst>
                  <a:ext uri="{0D108BD9-81ED-4DB2-BD59-A6C34878D82A}">
                    <a16:rowId xmlns:a16="http://schemas.microsoft.com/office/drawing/2014/main" val="10003"/>
                  </a:ext>
                </a:extLst>
              </a:tr>
              <a:tr h="1036282">
                <a:tc>
                  <a:txBody>
                    <a:bodyPr/>
                    <a:lstStyle/>
                    <a:p>
                      <a:pPr algn="ctr"/>
                      <a:r>
                        <a:rPr kumimoji="1" lang="en-US" altLang="ja-JP" sz="800" baseline="0" dirty="0" smtClean="0">
                          <a:solidFill>
                            <a:schemeClr val="bg1"/>
                          </a:solidFill>
                          <a:latin typeface="HG丸ｺﾞｼｯｸM-PRO" panose="020F0600000000000000" pitchFamily="50" charset="-128"/>
                          <a:ea typeface="HG丸ｺﾞｼｯｸM-PRO" panose="020F0600000000000000" pitchFamily="50" charset="-128"/>
                        </a:rPr>
                        <a:t> </a:t>
                      </a:r>
                    </a:p>
                    <a:p>
                      <a:pPr algn="ctr"/>
                      <a:r>
                        <a:rPr kumimoji="1" lang="ja-JP" altLang="en-US" sz="800" dirty="0" smtClean="0">
                          <a:solidFill>
                            <a:schemeClr val="bg1"/>
                          </a:solidFill>
                          <a:latin typeface="HG丸ｺﾞｼｯｸM-PRO" panose="020F0600000000000000" pitchFamily="50" charset="-128"/>
                          <a:ea typeface="HG丸ｺﾞｼｯｸM-PRO" panose="020F0600000000000000" pitchFamily="50" charset="-128"/>
                        </a:rPr>
                        <a:t>　　</a:t>
                      </a:r>
                      <a:endPar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機能不全</a:t>
                      </a:r>
                      <a:endParaRPr kumimoji="1" lang="ja-JP" altLang="en-US" sz="1800" dirty="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tc>
                  <a:txBody>
                    <a:bodyPr/>
                    <a:lstStyle/>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１型３色覚</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 </a:t>
                      </a: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旧）赤色弱</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　第１色弱</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txBody>
                  <a:tcPr marT="45701" marB="45701">
                    <a:noFill/>
                  </a:tcPr>
                </a:tc>
                <a:tc>
                  <a:txBody>
                    <a:bodyPr/>
                    <a:lstStyle/>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２型３色覚</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 </a:t>
                      </a: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旧）緑色弱</a:t>
                      </a:r>
                      <a:endParaRPr kumimoji="1" lang="en-US" altLang="ja-JP" sz="18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800" dirty="0" smtClean="0">
                          <a:solidFill>
                            <a:schemeClr val="bg1"/>
                          </a:solidFill>
                          <a:latin typeface="HG丸ｺﾞｼｯｸM-PRO" panose="020F0600000000000000" pitchFamily="50" charset="-128"/>
                          <a:ea typeface="HG丸ｺﾞｼｯｸM-PRO" panose="020F0600000000000000" pitchFamily="50" charset="-128"/>
                        </a:rPr>
                        <a:t>　第２色弱</a:t>
                      </a:r>
                    </a:p>
                  </a:txBody>
                  <a:tcPr marT="45701" marB="45701">
                    <a:noFill/>
                  </a:tcPr>
                </a:tc>
                <a:extLst>
                  <a:ext uri="{0D108BD9-81ED-4DB2-BD59-A6C34878D82A}">
                    <a16:rowId xmlns:a16="http://schemas.microsoft.com/office/drawing/2014/main" val="10004"/>
                  </a:ext>
                </a:extLst>
              </a:tr>
            </a:tbl>
          </a:graphicData>
        </a:graphic>
      </p:graphicFrame>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216720"/>
            <a:ext cx="4047744" cy="5266944"/>
          </a:xfrm>
          <a:prstGeom prst="rect">
            <a:avLst/>
          </a:prstGeom>
        </p:spPr>
      </p:pic>
      <p:sp>
        <p:nvSpPr>
          <p:cNvPr id="12" name="テキスト ボックス 2"/>
          <p:cNvSpPr txBox="1">
            <a:spLocks noChangeArrowheads="1"/>
          </p:cNvSpPr>
          <p:nvPr/>
        </p:nvSpPr>
        <p:spPr bwMode="auto">
          <a:xfrm>
            <a:off x="5226124" y="6381055"/>
            <a:ext cx="3890814" cy="461665"/>
          </a:xfrm>
          <a:prstGeom prst="rect">
            <a:avLst/>
          </a:prstGeom>
          <a:solidFill>
            <a:schemeClr val="accent6">
              <a:lumMod val="20000"/>
              <a:lumOff val="80000"/>
            </a:schemeClr>
          </a:solidFill>
          <a:ln w="38100">
            <a:solidFill>
              <a:schemeClr val="accent6">
                <a:lumMod val="75000"/>
              </a:schemeClr>
            </a:solidFill>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400" dirty="0" smtClean="0">
                <a:solidFill>
                  <a:prstClr val="black"/>
                </a:solidFill>
                <a:cs typeface="+mn-cs"/>
              </a:rPr>
              <a:t>１型色覚は赤の感度が低い</a:t>
            </a:r>
            <a:endParaRPr lang="en-US" altLang="ja-JP" sz="2400" dirty="0" smtClean="0">
              <a:solidFill>
                <a:prstClr val="black"/>
              </a:solidFill>
              <a:cs typeface="+mn-cs"/>
            </a:endParaRPr>
          </a:p>
        </p:txBody>
      </p:sp>
    </p:spTree>
    <p:extLst>
      <p:ext uri="{BB962C8B-B14F-4D97-AF65-F5344CB8AC3E}">
        <p14:creationId xmlns:p14="http://schemas.microsoft.com/office/powerpoint/2010/main" val="2989787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正方形/長方形 1"/>
          <p:cNvSpPr/>
          <p:nvPr/>
        </p:nvSpPr>
        <p:spPr>
          <a:xfrm>
            <a:off x="1907704" y="72008"/>
            <a:ext cx="5262979" cy="769441"/>
          </a:xfrm>
          <a:prstGeom prst="rect">
            <a:avLst/>
          </a:prstGeom>
        </p:spPr>
        <p:txBody>
          <a:bodyPr wrap="none">
            <a:spAutoFit/>
          </a:bodyPr>
          <a:lstStyle/>
          <a:p>
            <a:r>
              <a:rPr lang="ja-JP" altLang="en-US" sz="4400" dirty="0">
                <a:solidFill>
                  <a:srgbClr val="FFFFFF"/>
                </a:solidFill>
                <a:latin typeface="HG丸ｺﾞｼｯｸM-PRO" panose="020F0600000000000000" pitchFamily="50" charset="-128"/>
                <a:ea typeface="HG丸ｺﾞｼｯｸM-PRO" panose="020F0600000000000000" pitchFamily="50" charset="-128"/>
              </a:rPr>
              <a:t>色覚異常者の色混同</a:t>
            </a:r>
          </a:p>
        </p:txBody>
      </p:sp>
      <p:sp>
        <p:nvSpPr>
          <p:cNvPr id="4" name="正方形/長方形 3"/>
          <p:cNvSpPr/>
          <p:nvPr/>
        </p:nvSpPr>
        <p:spPr>
          <a:xfrm>
            <a:off x="0" y="908720"/>
            <a:ext cx="5496287" cy="5262979"/>
          </a:xfrm>
          <a:prstGeom prst="rect">
            <a:avLst/>
          </a:prstGeom>
        </p:spPr>
        <p:txBody>
          <a:bodyPr wrap="square">
            <a:spAutoFit/>
          </a:bodyPr>
          <a:lstStyle/>
          <a:p>
            <a:r>
              <a:rPr lang="ja-JP" altLang="en-US" dirty="0">
                <a:solidFill>
                  <a:srgbClr val="FFFFFF"/>
                </a:solidFill>
                <a:latin typeface="HG丸ｺﾞｼｯｸM-PRO" panose="020F0600000000000000" pitchFamily="50" charset="-128"/>
                <a:ea typeface="HG丸ｺﾞｼｯｸM-PRO" panose="020F0600000000000000" pitchFamily="50" charset="-128"/>
              </a:rPr>
              <a:t>＜小児期：色覚異常を自覚する前＞</a:t>
            </a: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顔</a:t>
            </a:r>
            <a:r>
              <a:rPr lang="ja-JP" altLang="en-US" dirty="0">
                <a:solidFill>
                  <a:srgbClr val="FFFFFF"/>
                </a:solidFill>
                <a:latin typeface="HG丸ｺﾞｼｯｸM-PRO" panose="020F0600000000000000" pitchFamily="50" charset="-128"/>
                <a:ea typeface="HG丸ｺﾞｼｯｸM-PRO" panose="020F0600000000000000" pitchFamily="50" charset="-128"/>
              </a:rPr>
              <a:t>を緑色に塗る。</a:t>
            </a: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緑</a:t>
            </a:r>
            <a:r>
              <a:rPr lang="ja-JP" altLang="en-US" dirty="0">
                <a:solidFill>
                  <a:srgbClr val="FFFFFF"/>
                </a:solidFill>
                <a:latin typeface="HG丸ｺﾞｼｯｸM-PRO" panose="020F0600000000000000" pitchFamily="50" charset="-128"/>
                <a:ea typeface="HG丸ｺﾞｼｯｸM-PRO" panose="020F0600000000000000" pitchFamily="50" charset="-128"/>
              </a:rPr>
              <a:t>の木の葉を茶色で塗る。</a:t>
            </a:r>
          </a:p>
          <a:p>
            <a:r>
              <a:rPr lang="ja-JP" altLang="en-US" dirty="0">
                <a:solidFill>
                  <a:srgbClr val="FFFFFF"/>
                </a:solidFill>
                <a:latin typeface="HG丸ｺﾞｼｯｸM-PRO" panose="020F0600000000000000" pitchFamily="50" charset="-128"/>
                <a:ea typeface="HG丸ｺﾞｼｯｸM-PRO" panose="020F0600000000000000" pitchFamily="50" charset="-128"/>
              </a:rPr>
              <a:t>＜小児期以降＞</a:t>
            </a:r>
          </a:p>
          <a:p>
            <a:r>
              <a:rPr lang="ja-JP" altLang="en-US" dirty="0">
                <a:solidFill>
                  <a:srgbClr val="FFFFFF"/>
                </a:solidFill>
                <a:latin typeface="HG丸ｺﾞｼｯｸM-PRO" panose="020F0600000000000000" pitchFamily="50" charset="-128"/>
                <a:ea typeface="HG丸ｺﾞｼｯｸM-PRO" panose="020F0600000000000000" pitchFamily="50" charset="-128"/>
              </a:rPr>
              <a:t>・ 緑の葉のなかの赤い椿や、つつじ</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の</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
            </a:r>
            <a:br>
              <a:rPr lang="en-US" altLang="ja-JP" dirty="0" smtClean="0">
                <a:solidFill>
                  <a:srgbClr val="FFFFFF"/>
                </a:solidFill>
                <a:latin typeface="HG丸ｺﾞｼｯｸM-PRO" panose="020F0600000000000000" pitchFamily="50" charset="-128"/>
                <a:ea typeface="HG丸ｺﾞｼｯｸM-PRO" panose="020F0600000000000000" pitchFamily="50" charset="-128"/>
              </a:rPr>
            </a:br>
            <a:r>
              <a:rPr lang="ja-JP" altLang="en-US" dirty="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   花</a:t>
            </a:r>
            <a:r>
              <a:rPr lang="ja-JP" altLang="en-US" dirty="0">
                <a:solidFill>
                  <a:srgbClr val="FFFFFF"/>
                </a:solidFill>
                <a:latin typeface="HG丸ｺﾞｼｯｸM-PRO" panose="020F0600000000000000" pitchFamily="50" charset="-128"/>
                <a:ea typeface="HG丸ｺﾞｼｯｸM-PRO" panose="020F0600000000000000" pitchFamily="50" charset="-128"/>
              </a:rPr>
              <a:t>が見つけられない。</a:t>
            </a:r>
          </a:p>
          <a:p>
            <a:r>
              <a:rPr lang="ja-JP" altLang="en-US" dirty="0">
                <a:solidFill>
                  <a:srgbClr val="FFFFFF"/>
                </a:solidFill>
                <a:latin typeface="HG丸ｺﾞｼｯｸM-PRO" panose="020F0600000000000000" pitchFamily="50" charset="-128"/>
                <a:ea typeface="HG丸ｺﾞｼｯｸM-PRO" panose="020F0600000000000000" pitchFamily="50" charset="-128"/>
              </a:rPr>
              <a:t>・ 紅葉をきれいだと感じない。</a:t>
            </a: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dirty="0">
                <a:solidFill>
                  <a:srgbClr val="FFFFFF"/>
                </a:solidFill>
                <a:latin typeface="HG丸ｺﾞｼｯｸM-PRO" panose="020F0600000000000000" pitchFamily="50" charset="-128"/>
                <a:ea typeface="HG丸ｺﾞｼｯｸM-PRO" panose="020F0600000000000000" pitchFamily="50" charset="-128"/>
              </a:rPr>
              <a:t>トマトの熟した赤と、熟して</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いない</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
            </a:r>
            <a:br>
              <a:rPr lang="en-US" altLang="ja-JP" dirty="0" smtClean="0">
                <a:solidFill>
                  <a:srgbClr val="FFFFFF"/>
                </a:solidFill>
                <a:latin typeface="HG丸ｺﾞｼｯｸM-PRO" panose="020F0600000000000000" pitchFamily="50" charset="-128"/>
                <a:ea typeface="HG丸ｺﾞｼｯｸM-PRO" panose="020F0600000000000000" pitchFamily="50" charset="-128"/>
              </a:rPr>
            </a:br>
            <a:r>
              <a:rPr lang="en-US" altLang="ja-JP"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緑</a:t>
            </a:r>
            <a:r>
              <a:rPr lang="ja-JP" altLang="en-US" dirty="0">
                <a:solidFill>
                  <a:srgbClr val="FFFFFF"/>
                </a:solidFill>
                <a:latin typeface="HG丸ｺﾞｼｯｸM-PRO" panose="020F0600000000000000" pitchFamily="50" charset="-128"/>
                <a:ea typeface="HG丸ｺﾞｼｯｸM-PRO" panose="020F0600000000000000" pitchFamily="50" charset="-128"/>
              </a:rPr>
              <a:t>が分らない。</a:t>
            </a:r>
          </a:p>
          <a:p>
            <a:r>
              <a:rPr lang="ja-JP" altLang="en-US"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dirty="0">
                <a:solidFill>
                  <a:srgbClr val="FFFFFF"/>
                </a:solidFill>
                <a:latin typeface="HG丸ｺﾞｼｯｸM-PRO" panose="020F0600000000000000" pitchFamily="50" charset="-128"/>
                <a:ea typeface="HG丸ｺﾞｼｯｸM-PRO" panose="020F0600000000000000" pitchFamily="50" charset="-128"/>
              </a:rPr>
              <a:t>焼き肉の焼け具合が分らない。</a:t>
            </a:r>
          </a:p>
          <a:p>
            <a:r>
              <a:rPr lang="ja-JP" altLang="en-US" dirty="0">
                <a:solidFill>
                  <a:srgbClr val="FFFFFF"/>
                </a:solidFill>
                <a:latin typeface="HG丸ｺﾞｼｯｸM-PRO" panose="020F0600000000000000" pitchFamily="50" charset="-128"/>
                <a:ea typeface="HG丸ｺﾞｼｯｸM-PRO" panose="020F0600000000000000" pitchFamily="50" charset="-128"/>
              </a:rPr>
              <a:t>・ 赤と黄の点滅信号が区別できない。</a:t>
            </a:r>
          </a:p>
          <a:p>
            <a:r>
              <a:rPr lang="ja-JP" altLang="en-US" dirty="0">
                <a:solidFill>
                  <a:srgbClr val="FFFFFF"/>
                </a:solidFill>
                <a:latin typeface="HG丸ｺﾞｼｯｸM-PRO" panose="020F0600000000000000" pitchFamily="50" charset="-128"/>
                <a:ea typeface="HG丸ｺﾞｼｯｸM-PRO" panose="020F0600000000000000" pitchFamily="50" charset="-128"/>
              </a:rPr>
              <a:t>・ 黄色い街灯と赤信号が見分け難い。</a:t>
            </a:r>
          </a:p>
          <a:p>
            <a:r>
              <a:rPr lang="ja-JP" altLang="en-US" dirty="0">
                <a:solidFill>
                  <a:srgbClr val="FFFFFF"/>
                </a:solidFill>
                <a:latin typeface="HG丸ｺﾞｼｯｸM-PRO" panose="020F0600000000000000" pitchFamily="50" charset="-128"/>
                <a:ea typeface="HG丸ｺﾞｼｯｸM-PRO" panose="020F0600000000000000" pitchFamily="50" charset="-128"/>
              </a:rPr>
              <a:t>・ 充電中の</a:t>
            </a:r>
            <a:r>
              <a:rPr lang="en-US" altLang="ja-JP" dirty="0">
                <a:solidFill>
                  <a:srgbClr val="FFFFFF"/>
                </a:solidFill>
                <a:latin typeface="HG丸ｺﾞｼｯｸM-PRO" panose="020F0600000000000000" pitchFamily="50" charset="-128"/>
                <a:ea typeface="HG丸ｺﾞｼｯｸM-PRO" panose="020F0600000000000000" pitchFamily="50" charset="-128"/>
              </a:rPr>
              <a:t>LED</a:t>
            </a:r>
            <a:r>
              <a:rPr lang="ja-JP" altLang="en-US" dirty="0">
                <a:solidFill>
                  <a:srgbClr val="FFFFFF"/>
                </a:solidFill>
                <a:latin typeface="HG丸ｺﾞｼｯｸM-PRO" panose="020F0600000000000000" pitchFamily="50" charset="-128"/>
                <a:ea typeface="HG丸ｺﾞｼｯｸM-PRO" panose="020F0600000000000000" pitchFamily="50" charset="-128"/>
              </a:rPr>
              <a:t>の色（橙と黄緑）</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が</a:t>
            </a:r>
            <a:r>
              <a:rPr lang="en-US" altLang="ja-JP" dirty="0" smtClean="0">
                <a:solidFill>
                  <a:srgbClr val="FFFFFF"/>
                </a:solidFill>
                <a:latin typeface="HG丸ｺﾞｼｯｸM-PRO" panose="020F0600000000000000" pitchFamily="50" charset="-128"/>
                <a:ea typeface="HG丸ｺﾞｼｯｸM-PRO" panose="020F0600000000000000" pitchFamily="50" charset="-128"/>
              </a:rPr>
              <a:t/>
            </a:r>
            <a:br>
              <a:rPr lang="en-US" altLang="ja-JP" dirty="0" smtClean="0">
                <a:solidFill>
                  <a:srgbClr val="FFFFFF"/>
                </a:solidFill>
                <a:latin typeface="HG丸ｺﾞｼｯｸM-PRO" panose="020F0600000000000000" pitchFamily="50" charset="-128"/>
                <a:ea typeface="HG丸ｺﾞｼｯｸM-PRO" panose="020F0600000000000000" pitchFamily="50" charset="-128"/>
              </a:rPr>
            </a:br>
            <a:r>
              <a:rPr lang="en-US" altLang="ja-JP" dirty="0" smtClean="0">
                <a:solidFill>
                  <a:srgbClr val="FFFFFF"/>
                </a:solidFill>
                <a:latin typeface="HG丸ｺﾞｼｯｸM-PRO" panose="020F0600000000000000" pitchFamily="50" charset="-128"/>
                <a:ea typeface="HG丸ｺﾞｼｯｸM-PRO" panose="020F0600000000000000" pitchFamily="50" charset="-128"/>
              </a:rPr>
              <a:t>    </a:t>
            </a:r>
            <a:r>
              <a:rPr lang="ja-JP" altLang="en-US" dirty="0" smtClean="0">
                <a:solidFill>
                  <a:srgbClr val="FFFFFF"/>
                </a:solidFill>
                <a:latin typeface="HG丸ｺﾞｼｯｸM-PRO" panose="020F0600000000000000" pitchFamily="50" charset="-128"/>
                <a:ea typeface="HG丸ｺﾞｼｯｸM-PRO" panose="020F0600000000000000" pitchFamily="50" charset="-128"/>
              </a:rPr>
              <a:t>区別できない</a:t>
            </a:r>
            <a:r>
              <a:rPr lang="ja-JP" altLang="en-US" dirty="0">
                <a:solidFill>
                  <a:srgbClr val="FFFFFF"/>
                </a:solidFill>
                <a:latin typeface="HG丸ｺﾞｼｯｸM-PRO" panose="020F0600000000000000" pitchFamily="50" charset="-128"/>
                <a:ea typeface="HG丸ｺﾞｼｯｸM-PRO" panose="020F0600000000000000" pitchFamily="50" charset="-128"/>
              </a:rPr>
              <a:t>。</a:t>
            </a:r>
          </a:p>
        </p:txBody>
      </p:sp>
      <p:sp>
        <p:nvSpPr>
          <p:cNvPr id="5" name="テキスト ボックス 4"/>
          <p:cNvSpPr txBox="1"/>
          <p:nvPr/>
        </p:nvSpPr>
        <p:spPr>
          <a:xfrm>
            <a:off x="7092280" y="1594519"/>
            <a:ext cx="1728192" cy="461665"/>
          </a:xfrm>
          <a:prstGeom prst="rect">
            <a:avLst/>
          </a:prstGeom>
          <a:noFill/>
        </p:spPr>
        <p:txBody>
          <a:bodyPr wrap="square" rtlCol="0">
            <a:spAutoFit/>
          </a:bodyPr>
          <a:lstStyle/>
          <a:p>
            <a:r>
              <a:rPr lang="en-US" altLang="ja-JP" dirty="0" smtClean="0">
                <a:solidFill>
                  <a:srgbClr val="FFFFFF"/>
                </a:solidFill>
                <a:latin typeface="AR丸ゴシック体E" panose="020F0909000000000000" pitchFamily="49" charset="-128"/>
                <a:ea typeface="AR丸ゴシック体E" panose="020F0909000000000000" pitchFamily="49" charset="-128"/>
              </a:rPr>
              <a:t>1</a:t>
            </a:r>
            <a:r>
              <a:rPr lang="ja-JP" altLang="en-US" dirty="0" smtClean="0">
                <a:solidFill>
                  <a:srgbClr val="FFFFFF"/>
                </a:solidFill>
                <a:latin typeface="AR丸ゴシック体E" panose="020F0909000000000000" pitchFamily="49" charset="-128"/>
                <a:ea typeface="AR丸ゴシック体E" panose="020F0909000000000000" pitchFamily="49" charset="-128"/>
              </a:rPr>
              <a:t>型色覚</a:t>
            </a:r>
            <a:endParaRPr lang="ja-JP" altLang="en-US" dirty="0">
              <a:solidFill>
                <a:srgbClr val="FFFFFF"/>
              </a:solidFill>
              <a:latin typeface="AR丸ゴシック体E" panose="020F0909000000000000" pitchFamily="49" charset="-128"/>
              <a:ea typeface="AR丸ゴシック体E" panose="020F0909000000000000" pitchFamily="49" charset="-128"/>
            </a:endParaRPr>
          </a:p>
        </p:txBody>
      </p:sp>
      <p:sp>
        <p:nvSpPr>
          <p:cNvPr id="11" name="テキスト ボックス 10"/>
          <p:cNvSpPr txBox="1"/>
          <p:nvPr/>
        </p:nvSpPr>
        <p:spPr>
          <a:xfrm>
            <a:off x="7092280" y="5980786"/>
            <a:ext cx="1728192" cy="461665"/>
          </a:xfrm>
          <a:prstGeom prst="rect">
            <a:avLst/>
          </a:prstGeom>
          <a:noFill/>
        </p:spPr>
        <p:txBody>
          <a:bodyPr wrap="square" rtlCol="0">
            <a:spAutoFit/>
          </a:bodyPr>
          <a:lstStyle/>
          <a:p>
            <a:r>
              <a:rPr lang="ja-JP" altLang="en-US" dirty="0">
                <a:solidFill>
                  <a:srgbClr val="FFFFFF"/>
                </a:solidFill>
                <a:latin typeface="AR丸ゴシック体E" panose="020F0909000000000000" pitchFamily="49" charset="-128"/>
                <a:ea typeface="AR丸ゴシック体E" panose="020F0909000000000000" pitchFamily="49" charset="-128"/>
              </a:rPr>
              <a:t>２</a:t>
            </a:r>
            <a:r>
              <a:rPr lang="ja-JP" altLang="en-US" dirty="0" smtClean="0">
                <a:solidFill>
                  <a:srgbClr val="FFFFFF"/>
                </a:solidFill>
                <a:latin typeface="AR丸ゴシック体E" panose="020F0909000000000000" pitchFamily="49" charset="-128"/>
                <a:ea typeface="AR丸ゴシック体E" panose="020F0909000000000000" pitchFamily="49" charset="-128"/>
              </a:rPr>
              <a:t>型色覚</a:t>
            </a:r>
            <a:endParaRPr lang="ja-JP" altLang="en-US" dirty="0">
              <a:solidFill>
                <a:srgbClr val="FFFFFF"/>
              </a:solidFill>
              <a:latin typeface="AR丸ゴシック体E" panose="020F0909000000000000" pitchFamily="49" charset="-128"/>
              <a:ea typeface="AR丸ゴシック体E" panose="020F0909000000000000" pitchFamily="49"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2139800"/>
            <a:ext cx="1706880" cy="180441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672" y="4090122"/>
            <a:ext cx="1700784" cy="1840992"/>
          </a:xfrm>
          <a:prstGeom prst="rect">
            <a:avLst/>
          </a:prstGeom>
        </p:spPr>
      </p:pic>
    </p:spTree>
    <p:extLst>
      <p:ext uri="{BB962C8B-B14F-4D97-AF65-F5344CB8AC3E}">
        <p14:creationId xmlns:p14="http://schemas.microsoft.com/office/powerpoint/2010/main" val="2810546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536" y="5169408"/>
            <a:ext cx="4474464" cy="1688592"/>
          </a:xfrm>
          <a:prstGeom prst="rect">
            <a:avLst/>
          </a:prstGeom>
        </p:spPr>
      </p:pic>
      <p:sp>
        <p:nvSpPr>
          <p:cNvPr id="13" name="正方形/長方形 12"/>
          <p:cNvSpPr/>
          <p:nvPr/>
        </p:nvSpPr>
        <p:spPr>
          <a:xfrm>
            <a:off x="0" y="0"/>
            <a:ext cx="2749471" cy="707886"/>
          </a:xfrm>
          <a:prstGeom prst="rect">
            <a:avLst/>
          </a:prstGeom>
        </p:spPr>
        <p:txBody>
          <a:bodyPr wrap="none">
            <a:spAutoFit/>
          </a:bodyPr>
          <a:lstStyle/>
          <a:p>
            <a:r>
              <a:rPr lang="ja-JP" altLang="en-US" sz="4000" dirty="0" smtClean="0">
                <a:solidFill>
                  <a:srgbClr val="FFFFFF"/>
                </a:solidFill>
                <a:latin typeface="HG丸ｺﾞｼｯｸM-PRO" pitchFamily="50" charset="-128"/>
                <a:ea typeface="HG丸ｺﾞｼｯｸM-PRO" pitchFamily="50" charset="-128"/>
              </a:rPr>
              <a:t>お話の順番</a:t>
            </a:r>
            <a:endParaRPr lang="en-US" altLang="ja-JP" sz="4000" dirty="0" smtClean="0">
              <a:solidFill>
                <a:srgbClr val="FFFFFF"/>
              </a:solidFill>
              <a:latin typeface="HG丸ｺﾞｼｯｸM-PRO" pitchFamily="50" charset="-128"/>
              <a:ea typeface="HG丸ｺﾞｼｯｸM-PRO" pitchFamily="50" charset="-128"/>
            </a:endParaRPr>
          </a:p>
        </p:txBody>
      </p:sp>
      <p:sp>
        <p:nvSpPr>
          <p:cNvPr id="4" name="正方形/長方形 3"/>
          <p:cNvSpPr/>
          <p:nvPr/>
        </p:nvSpPr>
        <p:spPr>
          <a:xfrm>
            <a:off x="1547664" y="764704"/>
            <a:ext cx="7160935" cy="2062103"/>
          </a:xfrm>
          <a:prstGeom prst="rect">
            <a:avLst/>
          </a:prstGeom>
        </p:spPr>
        <p:txBody>
          <a:bodyPr wrap="none">
            <a:spAutoFit/>
          </a:bodyPr>
          <a:lstStyle/>
          <a:p>
            <a:r>
              <a:rPr lang="ja-JP" altLang="en-US" sz="3200" strike="sngStrike" dirty="0" smtClean="0">
                <a:solidFill>
                  <a:srgbClr val="FFFFFF">
                    <a:lumMod val="50000"/>
                  </a:srgbClr>
                </a:solidFill>
                <a:latin typeface="HG丸ｺﾞｼｯｸM-PRO" pitchFamily="50" charset="-128"/>
                <a:ea typeface="HG丸ｺﾞｼｯｸM-PRO" pitchFamily="50" charset="-128"/>
              </a:rPr>
              <a:t>１．先天色覚異常のこと</a:t>
            </a:r>
            <a:endParaRPr lang="en-US" altLang="ja-JP" sz="3200" strike="sngStrike" dirty="0" smtClean="0">
              <a:solidFill>
                <a:srgbClr val="FFFFFF">
                  <a:lumMod val="50000"/>
                </a:srgbClr>
              </a:solidFill>
              <a:latin typeface="HG丸ｺﾞｼｯｸM-PRO" pitchFamily="50" charset="-128"/>
              <a:ea typeface="HG丸ｺﾞｼｯｸM-PRO" pitchFamily="50" charset="-128"/>
            </a:endParaRPr>
          </a:p>
          <a:p>
            <a:r>
              <a:rPr lang="ja-JP" altLang="en-US" sz="3200" dirty="0" smtClean="0">
                <a:solidFill>
                  <a:srgbClr val="FFFFFF"/>
                </a:solidFill>
                <a:latin typeface="HG丸ｺﾞｼｯｸM-PRO" pitchFamily="50" charset="-128"/>
                <a:ea typeface="HG丸ｺﾞｼｯｸM-PRO" pitchFamily="50" charset="-128"/>
              </a:rPr>
              <a:t>２．学校保険における色覚検査の変遷</a:t>
            </a:r>
            <a:r>
              <a:rPr lang="en-US" altLang="ja-JP" sz="3200" dirty="0" smtClean="0">
                <a:solidFill>
                  <a:srgbClr val="FFFFFF"/>
                </a:solidFill>
                <a:latin typeface="HG丸ｺﾞｼｯｸM-PRO" pitchFamily="50" charset="-128"/>
                <a:ea typeface="HG丸ｺﾞｼｯｸM-PRO" pitchFamily="50" charset="-128"/>
              </a:rPr>
              <a:t/>
            </a:r>
            <a:br>
              <a:rPr lang="en-US" altLang="ja-JP" sz="3200" dirty="0" smtClean="0">
                <a:solidFill>
                  <a:srgbClr val="FFFFFF"/>
                </a:solidFill>
                <a:latin typeface="HG丸ｺﾞｼｯｸM-PRO" pitchFamily="50" charset="-128"/>
                <a:ea typeface="HG丸ｺﾞｼｯｸM-PRO" pitchFamily="50" charset="-128"/>
              </a:rPr>
            </a:br>
            <a:r>
              <a:rPr lang="ja-JP" altLang="en-US" sz="3200" strike="sngStrike" dirty="0" smtClean="0">
                <a:solidFill>
                  <a:srgbClr val="FFFFFF">
                    <a:lumMod val="50000"/>
                  </a:srgbClr>
                </a:solidFill>
                <a:latin typeface="HG丸ｺﾞｼｯｸM-PRO" pitchFamily="50" charset="-128"/>
                <a:ea typeface="HG丸ｺﾞｼｯｸM-PRO" pitchFamily="50" charset="-128"/>
              </a:rPr>
              <a:t>３．実際の色覚検診</a:t>
            </a:r>
            <a:endParaRPr lang="en-US" altLang="ja-JP" sz="3200" strike="sngStrike" dirty="0" smtClean="0">
              <a:solidFill>
                <a:srgbClr val="FFFFFF">
                  <a:lumMod val="50000"/>
                </a:srgbClr>
              </a:solidFill>
              <a:latin typeface="HG丸ｺﾞｼｯｸM-PRO" pitchFamily="50" charset="-128"/>
              <a:ea typeface="HG丸ｺﾞｼｯｸM-PRO" pitchFamily="50" charset="-128"/>
            </a:endParaRPr>
          </a:p>
          <a:p>
            <a:r>
              <a:rPr lang="ja-JP" altLang="en-US" sz="3200" strike="sngStrike" dirty="0" smtClean="0">
                <a:solidFill>
                  <a:srgbClr val="FFFFFF">
                    <a:lumMod val="50000"/>
                  </a:srgbClr>
                </a:solidFill>
                <a:latin typeface="HG丸ｺﾞｼｯｸM-PRO" pitchFamily="50" charset="-128"/>
                <a:ea typeface="HG丸ｺﾞｼｯｸM-PRO" pitchFamily="50" charset="-128"/>
              </a:rPr>
              <a:t>４．愛知県眼科医会のフローチャート</a:t>
            </a:r>
            <a:endParaRPr lang="en-US" altLang="ja-JP" sz="3200" strike="sngStrike" dirty="0" smtClean="0">
              <a:solidFill>
                <a:srgbClr val="FFFFFF">
                  <a:lumMod val="50000"/>
                </a:srgbClr>
              </a:solidFill>
              <a:latin typeface="HG丸ｺﾞｼｯｸM-PRO" pitchFamily="50" charset="-128"/>
              <a:ea typeface="HG丸ｺﾞｼｯｸM-PRO" pitchFamily="50" charset="-128"/>
            </a:endParaRPr>
          </a:p>
        </p:txBody>
      </p:sp>
      <p:sp>
        <p:nvSpPr>
          <p:cNvPr id="9" name="正方形/長方形 1"/>
          <p:cNvSpPr>
            <a:spLocks noChangeArrowheads="1"/>
          </p:cNvSpPr>
          <p:nvPr/>
        </p:nvSpPr>
        <p:spPr bwMode="auto">
          <a:xfrm>
            <a:off x="5004048" y="3933056"/>
            <a:ext cx="3565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Clr>
                <a:srgbClr val="800080"/>
              </a:buClr>
              <a:buFont typeface="Wingdings" panose="05000000000000000000" pitchFamily="2" charset="2"/>
              <a:buNone/>
            </a:pPr>
            <a:r>
              <a:rPr lang="ja-JP" altLang="en-US" sz="2000" dirty="0" smtClean="0">
                <a:solidFill>
                  <a:srgbClr val="FFFF00"/>
                </a:solidFill>
                <a:latin typeface="HG丸ｺﾞｼｯｸM-PRO" pitchFamily="50" charset="-128"/>
                <a:ea typeface="HG丸ｺﾞｼｯｸM-PRO" pitchFamily="50" charset="-128"/>
              </a:rPr>
              <a:t>シミュレーションソフト</a:t>
            </a:r>
            <a:endParaRPr lang="en-US" altLang="ja-JP" sz="2000" dirty="0" smtClean="0">
              <a:solidFill>
                <a:srgbClr val="FFFF00"/>
              </a:solidFill>
              <a:latin typeface="HG丸ｺﾞｼｯｸM-PRO" pitchFamily="50" charset="-128"/>
              <a:ea typeface="HG丸ｺﾞｼｯｸM-PRO" pitchFamily="50" charset="-128"/>
            </a:endParaRPr>
          </a:p>
          <a:p>
            <a:pPr eaLnBrk="1" hangingPunct="1">
              <a:buClr>
                <a:srgbClr val="800080"/>
              </a:buClr>
              <a:buFont typeface="Wingdings" panose="05000000000000000000" pitchFamily="2" charset="2"/>
              <a:buNone/>
            </a:pPr>
            <a:r>
              <a:rPr lang="ja-JP" altLang="en-US" sz="2000" dirty="0" smtClean="0">
                <a:solidFill>
                  <a:srgbClr val="FFFF00"/>
                </a:solidFill>
                <a:latin typeface="HG丸ｺﾞｼｯｸM-PRO" pitchFamily="50" charset="-128"/>
                <a:ea typeface="HG丸ｺﾞｼｯｸM-PRO" pitchFamily="50" charset="-128"/>
              </a:rPr>
              <a:t>による強度</a:t>
            </a:r>
            <a:r>
              <a:rPr lang="ja-JP" altLang="en-US" sz="2000" dirty="0">
                <a:solidFill>
                  <a:srgbClr val="FFFF00"/>
                </a:solidFill>
                <a:latin typeface="HG丸ｺﾞｼｯｸM-PRO" pitchFamily="50" charset="-128"/>
                <a:ea typeface="HG丸ｺﾞｼｯｸM-PRO" pitchFamily="50" charset="-128"/>
              </a:rPr>
              <a:t>色覚異常の見え方</a:t>
            </a:r>
          </a:p>
        </p:txBody>
      </p:sp>
      <p:sp>
        <p:nvSpPr>
          <p:cNvPr id="21" name="正方形/長方形 20"/>
          <p:cNvSpPr/>
          <p:nvPr/>
        </p:nvSpPr>
        <p:spPr>
          <a:xfrm>
            <a:off x="4572000" y="2996952"/>
            <a:ext cx="4572000" cy="954107"/>
          </a:xfrm>
          <a:prstGeom prst="rect">
            <a:avLst/>
          </a:prstGeom>
        </p:spPr>
        <p:txBody>
          <a:bodyPr>
            <a:spAutoFit/>
          </a:bodyPr>
          <a:lstStyle/>
          <a:p>
            <a:pPr algn="ctr" fontAlgn="auto">
              <a:spcAft>
                <a:spcPts val="0"/>
              </a:spcAft>
              <a:defRPr/>
            </a:pPr>
            <a:r>
              <a:rPr lang="ja-JP" altLang="en-US" sz="2800" kern="0" dirty="0" smtClean="0">
                <a:solidFill>
                  <a:srgbClr val="FFFFFF"/>
                </a:solidFill>
                <a:latin typeface="HG丸ｺﾞｼｯｸM-PRO" pitchFamily="50" charset="-128"/>
                <a:ea typeface="HG丸ｺﾞｼｯｸM-PRO" pitchFamily="50" charset="-128"/>
              </a:rPr>
              <a:t>列車案内板</a:t>
            </a:r>
            <a:br>
              <a:rPr lang="ja-JP" altLang="en-US" sz="2800" kern="0" dirty="0" smtClean="0">
                <a:solidFill>
                  <a:srgbClr val="FFFFFF"/>
                </a:solidFill>
                <a:latin typeface="HG丸ｺﾞｼｯｸM-PRO" pitchFamily="50" charset="-128"/>
                <a:ea typeface="HG丸ｺﾞｼｯｸM-PRO" pitchFamily="50" charset="-128"/>
              </a:rPr>
            </a:br>
            <a:r>
              <a:rPr lang="ja-JP" altLang="en-US" sz="2800" kern="0" dirty="0" smtClean="0">
                <a:solidFill>
                  <a:srgbClr val="FFFFFF"/>
                </a:solidFill>
                <a:latin typeface="HG丸ｺﾞｼｯｸM-PRO" pitchFamily="50" charset="-128"/>
                <a:ea typeface="HG丸ｺﾞｼｯｸM-PRO" pitchFamily="50" charset="-128"/>
              </a:rPr>
              <a:t>芦屋駅在来線ホーム</a:t>
            </a: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24944"/>
            <a:ext cx="4535424" cy="1712976"/>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50232"/>
            <a:ext cx="4535424" cy="1712976"/>
          </a:xfrm>
          <a:prstGeom prst="rect">
            <a:avLst/>
          </a:prstGeom>
        </p:spPr>
      </p:pic>
      <p:sp>
        <p:nvSpPr>
          <p:cNvPr id="19" name="正方形/長方形 18"/>
          <p:cNvSpPr/>
          <p:nvPr/>
        </p:nvSpPr>
        <p:spPr>
          <a:xfrm>
            <a:off x="978388" y="6401543"/>
            <a:ext cx="2579553" cy="461665"/>
          </a:xfrm>
          <a:prstGeom prst="rect">
            <a:avLst/>
          </a:prstGeom>
        </p:spPr>
        <p:txBody>
          <a:bodyPr wrap="none">
            <a:spAutoFit/>
          </a:bodyPr>
          <a:lstStyle/>
          <a:p>
            <a:pPr algn="ctr">
              <a:spcBef>
                <a:spcPct val="50000"/>
              </a:spcBef>
            </a:pPr>
            <a:r>
              <a:rPr lang="en-US" altLang="ja-JP" b="1" dirty="0" smtClean="0">
                <a:solidFill>
                  <a:srgbClr val="FFFFFF"/>
                </a:solidFill>
                <a:latin typeface="HG丸ｺﾞｼｯｸM-PRO" pitchFamily="50" charset="-128"/>
                <a:ea typeface="HG丸ｺﾞｼｯｸM-PRO" pitchFamily="50" charset="-128"/>
              </a:rPr>
              <a:t>1</a:t>
            </a:r>
            <a:r>
              <a:rPr lang="ja-JP" altLang="en-US" b="1" dirty="0" smtClean="0">
                <a:solidFill>
                  <a:srgbClr val="FFFFFF"/>
                </a:solidFill>
                <a:latin typeface="HG丸ｺﾞｼｯｸM-PRO" pitchFamily="50" charset="-128"/>
                <a:ea typeface="HG丸ｺﾞｼｯｸM-PRO" pitchFamily="50" charset="-128"/>
              </a:rPr>
              <a:t>型色覚異常強度</a:t>
            </a:r>
            <a:endParaRPr lang="ja-JP" altLang="en-US" b="1" dirty="0">
              <a:solidFill>
                <a:srgbClr val="FFFFFF"/>
              </a:solidFill>
              <a:latin typeface="HG丸ｺﾞｼｯｸM-PRO" pitchFamily="50" charset="-128"/>
              <a:ea typeface="HG丸ｺﾞｼｯｸM-PRO" pitchFamily="50" charset="-128"/>
            </a:endParaRPr>
          </a:p>
        </p:txBody>
      </p:sp>
      <p:sp>
        <p:nvSpPr>
          <p:cNvPr id="20" name="正方形/長方形 19"/>
          <p:cNvSpPr/>
          <p:nvPr/>
        </p:nvSpPr>
        <p:spPr>
          <a:xfrm>
            <a:off x="5605234" y="6437828"/>
            <a:ext cx="2579553" cy="461665"/>
          </a:xfrm>
          <a:prstGeom prst="rect">
            <a:avLst/>
          </a:prstGeom>
        </p:spPr>
        <p:txBody>
          <a:bodyPr wrap="none">
            <a:spAutoFit/>
          </a:bodyPr>
          <a:lstStyle/>
          <a:p>
            <a:pPr algn="ctr">
              <a:spcBef>
                <a:spcPct val="50000"/>
              </a:spcBef>
            </a:pPr>
            <a:r>
              <a:rPr lang="en-US" altLang="ja-JP" b="1" dirty="0" smtClean="0">
                <a:solidFill>
                  <a:srgbClr val="FFFFFF"/>
                </a:solidFill>
                <a:latin typeface="HG丸ｺﾞｼｯｸM-PRO" pitchFamily="50" charset="-128"/>
                <a:ea typeface="HG丸ｺﾞｼｯｸM-PRO" pitchFamily="50" charset="-128"/>
              </a:rPr>
              <a:t>2</a:t>
            </a:r>
            <a:r>
              <a:rPr lang="ja-JP" altLang="en-US" b="1" dirty="0" smtClean="0">
                <a:solidFill>
                  <a:srgbClr val="FFFFFF"/>
                </a:solidFill>
                <a:latin typeface="HG丸ｺﾞｼｯｸM-PRO" pitchFamily="50" charset="-128"/>
                <a:ea typeface="HG丸ｺﾞｼｯｸM-PRO" pitchFamily="50" charset="-128"/>
              </a:rPr>
              <a:t>型色覚異常強度</a:t>
            </a:r>
            <a:endParaRPr lang="ja-JP" altLang="en-US" b="1" dirty="0">
              <a:solidFill>
                <a:srgbClr val="FFFFFF"/>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405725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1228111"/>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hangingPunct="0"/>
            <a:r>
              <a:rPr lang="en-US" altLang="ja-JP" dirty="0" smtClean="0">
                <a:solidFill>
                  <a:srgbClr val="FFFFFF"/>
                </a:solidFill>
                <a:latin typeface="HG丸ｺﾞｼｯｸM-PRO" pitchFamily="50" charset="-128"/>
                <a:ea typeface="HG丸ｺﾞｼｯｸM-PRO" pitchFamily="50" charset="-128"/>
                <a:cs typeface="Times New Roman" pitchFamily="18" charset="0"/>
              </a:rPr>
              <a:t>1920(</a:t>
            </a:r>
            <a:r>
              <a:rPr lang="ja-JP" altLang="ja-JP" dirty="0" smtClean="0">
                <a:solidFill>
                  <a:srgbClr val="FFFFFF"/>
                </a:solidFill>
                <a:latin typeface="HG丸ｺﾞｼｯｸM-PRO" pitchFamily="50" charset="-128"/>
                <a:ea typeface="HG丸ｺﾞｼｯｸM-PRO" pitchFamily="50" charset="-128"/>
                <a:cs typeface="Times New Roman" pitchFamily="18" charset="0"/>
              </a:rPr>
              <a:t>大</a:t>
            </a:r>
            <a:r>
              <a:rPr lang="en-US" altLang="ja-JP" dirty="0" smtClean="0">
                <a:solidFill>
                  <a:srgbClr val="FFFFFF"/>
                </a:solidFill>
                <a:latin typeface="HG丸ｺﾞｼｯｸM-PRO" pitchFamily="50" charset="-128"/>
                <a:ea typeface="HG丸ｺﾞｼｯｸM-PRO" pitchFamily="50" charset="-128"/>
                <a:cs typeface="Times New Roman" pitchFamily="18" charset="0"/>
              </a:rPr>
              <a:t>9</a:t>
            </a:r>
            <a:r>
              <a:rPr lang="ja-JP" altLang="en-US" dirty="0" smtClean="0">
                <a:solidFill>
                  <a:srgbClr val="FFFFFF"/>
                </a:solidFill>
                <a:latin typeface="HG丸ｺﾞｼｯｸM-PRO" pitchFamily="50" charset="-128"/>
                <a:ea typeface="HG丸ｺﾞｼｯｸM-PRO" pitchFamily="50" charset="-128"/>
                <a:cs typeface="Times New Roman" pitchFamily="18" charset="0"/>
              </a:rPr>
              <a:t>年</a:t>
            </a:r>
            <a:r>
              <a:rPr lang="en-US" altLang="ja-JP" dirty="0" smtClean="0">
                <a:solidFill>
                  <a:srgbClr val="FFFFFF"/>
                </a:solidFill>
                <a:latin typeface="HG丸ｺﾞｼｯｸM-PRO" pitchFamily="50" charset="-128"/>
                <a:ea typeface="HG丸ｺﾞｼｯｸM-PRO" pitchFamily="50" charset="-128"/>
                <a:cs typeface="Times New Roman" pitchFamily="18" charset="0"/>
              </a:rPr>
              <a:t>)</a:t>
            </a:r>
            <a:r>
              <a:rPr lang="ja-JP" altLang="en-US" dirty="0" smtClean="0">
                <a:solidFill>
                  <a:srgbClr val="FFFFFF"/>
                </a:solidFill>
                <a:latin typeface="HG丸ｺﾞｼｯｸM-PRO" pitchFamily="50" charset="-128"/>
                <a:ea typeface="HG丸ｺﾞｼｯｸM-PRO" pitchFamily="50" charset="-128"/>
                <a:cs typeface="Times New Roman" pitchFamily="18" charset="0"/>
              </a:rPr>
              <a:t> </a:t>
            </a:r>
            <a:r>
              <a:rPr lang="en-US" altLang="ja-JP" dirty="0" smtClean="0">
                <a:solidFill>
                  <a:srgbClr val="FFFFFF"/>
                </a:solidFill>
                <a:latin typeface="HG丸ｺﾞｼｯｸM-PRO" pitchFamily="50" charset="-128"/>
                <a:ea typeface="HG丸ｺﾞｼｯｸM-PRO" pitchFamily="50" charset="-128"/>
                <a:cs typeface="Times New Roman" pitchFamily="18" charset="0"/>
              </a:rPr>
              <a:t> </a:t>
            </a:r>
            <a:r>
              <a:rPr lang="ja-JP" altLang="en-US" dirty="0" smtClean="0">
                <a:solidFill>
                  <a:srgbClr val="FFFFFF"/>
                </a:solidFill>
                <a:latin typeface="HG丸ｺﾞｼｯｸM-PRO" pitchFamily="50" charset="-128"/>
                <a:ea typeface="HG丸ｺﾞｼｯｸM-PRO" pitchFamily="50" charset="-128"/>
                <a:cs typeface="Times New Roman" pitchFamily="18" charset="0"/>
              </a:rPr>
              <a:t> 義務教育のなかでの色覚検査が規定  </a:t>
            </a:r>
            <a:endParaRPr lang="ja-JP" altLang="en-US" dirty="0" smtClean="0">
              <a:solidFill>
                <a:srgbClr val="FFFFFF"/>
              </a:solidFill>
              <a:latin typeface="HG丸ｺﾞｼｯｸM-PRO" pitchFamily="50" charset="-128"/>
              <a:ea typeface="HG丸ｺﾞｼｯｸM-PRO" pitchFamily="50" charset="-128"/>
              <a:cs typeface="ＭＳ Ｐゴシック" pitchFamily="50" charset="-128"/>
            </a:endParaRPr>
          </a:p>
          <a:p>
            <a:pPr eaLnBrk="0" hangingPunct="0"/>
            <a:r>
              <a:rPr lang="en-US" altLang="ja-JP" dirty="0" smtClean="0">
                <a:solidFill>
                  <a:srgbClr val="FFFF00"/>
                </a:solidFill>
                <a:latin typeface="HG丸ｺﾞｼｯｸM-PRO" pitchFamily="50" charset="-128"/>
                <a:ea typeface="HG丸ｺﾞｼｯｸM-PRO" pitchFamily="50" charset="-128"/>
                <a:cs typeface="Times New Roman" pitchFamily="18" charset="0"/>
              </a:rPr>
              <a:t>1958(</a:t>
            </a:r>
            <a:r>
              <a:rPr lang="ja-JP" altLang="en-US" dirty="0" smtClean="0">
                <a:solidFill>
                  <a:srgbClr val="FFFF00"/>
                </a:solidFill>
                <a:latin typeface="HG丸ｺﾞｼｯｸM-PRO" pitchFamily="50" charset="-128"/>
                <a:ea typeface="HG丸ｺﾞｼｯｸM-PRO" pitchFamily="50" charset="-128"/>
                <a:cs typeface="Times New Roman" pitchFamily="18" charset="0"/>
              </a:rPr>
              <a:t>昭</a:t>
            </a:r>
            <a:r>
              <a:rPr lang="en-US" altLang="ja-JP" dirty="0">
                <a:solidFill>
                  <a:srgbClr val="FFFF00"/>
                </a:solidFill>
                <a:latin typeface="HG丸ｺﾞｼｯｸM-PRO" pitchFamily="50" charset="-128"/>
                <a:ea typeface="HG丸ｺﾞｼｯｸM-PRO" pitchFamily="50" charset="-128"/>
                <a:cs typeface="Times New Roman" pitchFamily="18" charset="0"/>
              </a:rPr>
              <a:t>33</a:t>
            </a:r>
            <a:r>
              <a:rPr lang="ja-JP" altLang="en-US" dirty="0" smtClean="0">
                <a:solidFill>
                  <a:srgbClr val="FFFF00"/>
                </a:solidFill>
                <a:latin typeface="HG丸ｺﾞｼｯｸM-PRO" pitchFamily="50" charset="-128"/>
                <a:ea typeface="HG丸ｺﾞｼｯｸM-PRO" pitchFamily="50" charset="-128"/>
                <a:cs typeface="Times New Roman" pitchFamily="18" charset="0"/>
              </a:rPr>
              <a:t>年）</a:t>
            </a:r>
            <a:r>
              <a:rPr lang="en-US" altLang="ja-JP" dirty="0" smtClean="0">
                <a:solidFill>
                  <a:srgbClr val="FFFF00"/>
                </a:solidFill>
                <a:latin typeface="HG丸ｺﾞｼｯｸM-PRO" pitchFamily="50" charset="-128"/>
                <a:ea typeface="HG丸ｺﾞｼｯｸM-PRO" pitchFamily="50" charset="-128"/>
                <a:cs typeface="Times New Roman" pitchFamily="18" charset="0"/>
              </a:rPr>
              <a:t>    </a:t>
            </a:r>
            <a:r>
              <a:rPr lang="ja-JP" altLang="en-US" dirty="0" smtClean="0">
                <a:solidFill>
                  <a:srgbClr val="FFFFFF"/>
                </a:solidFill>
                <a:latin typeface="HG丸ｺﾞｼｯｸM-PRO" pitchFamily="50" charset="-128"/>
                <a:ea typeface="HG丸ｺﾞｼｯｸM-PRO" pitchFamily="50" charset="-128"/>
                <a:cs typeface="Times New Roman" pitchFamily="18" charset="0"/>
              </a:rPr>
              <a:t>学校保健法施行規則の施行</a:t>
            </a:r>
            <a:endParaRPr lang="ja-JP" altLang="en-US" dirty="0" smtClean="0">
              <a:solidFill>
                <a:srgbClr val="FFFFFF"/>
              </a:solidFill>
              <a:latin typeface="HG丸ｺﾞｼｯｸM-PRO" pitchFamily="50" charset="-128"/>
              <a:ea typeface="HG丸ｺﾞｼｯｸM-PRO" pitchFamily="50" charset="-128"/>
              <a:cs typeface="ＭＳ Ｐゴシック" pitchFamily="50" charset="-128"/>
            </a:endParaRPr>
          </a:p>
          <a:p>
            <a:pPr eaLnBrk="0" hangingPunct="0"/>
            <a:r>
              <a:rPr lang="ja-JP" altLang="en-US" dirty="0" smtClean="0">
                <a:solidFill>
                  <a:srgbClr val="FFFFFF"/>
                </a:solidFill>
                <a:latin typeface="HG丸ｺﾞｼｯｸM-PRO" pitchFamily="50" charset="-128"/>
                <a:ea typeface="HG丸ｺﾞｼｯｸM-PRO" pitchFamily="50" charset="-128"/>
                <a:cs typeface="Times New Roman" pitchFamily="18" charset="0"/>
              </a:rPr>
              <a:t> 　　　　</a:t>
            </a:r>
            <a:r>
              <a:rPr lang="ja-JP" altLang="en-US" dirty="0" smtClean="0">
                <a:solidFill>
                  <a:srgbClr val="FFFF00"/>
                </a:solidFill>
                <a:latin typeface="HG丸ｺﾞｼｯｸM-PRO" pitchFamily="50" charset="-128"/>
                <a:ea typeface="HG丸ｺﾞｼｯｸM-PRO" pitchFamily="50" charset="-128"/>
                <a:cs typeface="Times New Roman" pitchFamily="18" charset="0"/>
              </a:rPr>
              <a:t>毎年、全児童生徒</a:t>
            </a:r>
            <a:r>
              <a:rPr lang="ja-JP" altLang="en-US" dirty="0" smtClean="0">
                <a:solidFill>
                  <a:srgbClr val="FFFFFF"/>
                </a:solidFill>
                <a:latin typeface="HG丸ｺﾞｼｯｸM-PRO" pitchFamily="50" charset="-128"/>
                <a:ea typeface="HG丸ｺﾞｼｯｸM-PRO" pitchFamily="50" charset="-128"/>
                <a:cs typeface="Times New Roman" pitchFamily="18" charset="0"/>
              </a:rPr>
              <a:t>に検査の義務づけ</a:t>
            </a:r>
            <a:endParaRPr lang="ja-JP" altLang="en-US" dirty="0" smtClean="0">
              <a:solidFill>
                <a:srgbClr val="FFFFFF"/>
              </a:solidFill>
              <a:latin typeface="HG丸ｺﾞｼｯｸM-PRO" pitchFamily="50" charset="-128"/>
              <a:ea typeface="HG丸ｺﾞｼｯｸM-PRO" pitchFamily="50" charset="-128"/>
              <a:cs typeface="ＭＳ Ｐゴシック" pitchFamily="50" charset="-128"/>
            </a:endParaRPr>
          </a:p>
          <a:p>
            <a:pPr eaLnBrk="0" hangingPunct="0"/>
            <a:r>
              <a:rPr lang="en-US" altLang="ja-JP" dirty="0" smtClean="0">
                <a:solidFill>
                  <a:srgbClr val="FFFFFF"/>
                </a:solidFill>
                <a:latin typeface="HG丸ｺﾞｼｯｸM-PRO" pitchFamily="50" charset="-128"/>
                <a:ea typeface="HG丸ｺﾞｼｯｸM-PRO" pitchFamily="50" charset="-128"/>
                <a:cs typeface="Times New Roman" pitchFamily="18" charset="0"/>
              </a:rPr>
              <a:t>1973(</a:t>
            </a:r>
            <a:r>
              <a:rPr lang="ja-JP" altLang="en-US" dirty="0" smtClean="0">
                <a:solidFill>
                  <a:srgbClr val="FFFFFF"/>
                </a:solidFill>
                <a:latin typeface="HG丸ｺﾞｼｯｸM-PRO" pitchFamily="50" charset="-128"/>
                <a:ea typeface="HG丸ｺﾞｼｯｸM-PRO" pitchFamily="50" charset="-128"/>
                <a:cs typeface="Times New Roman" pitchFamily="18" charset="0"/>
              </a:rPr>
              <a:t>昭</a:t>
            </a:r>
            <a:r>
              <a:rPr lang="en-US" altLang="ja-JP" dirty="0" smtClean="0">
                <a:solidFill>
                  <a:srgbClr val="FFFFFF"/>
                </a:solidFill>
                <a:latin typeface="HG丸ｺﾞｼｯｸM-PRO" pitchFamily="50" charset="-128"/>
                <a:ea typeface="HG丸ｺﾞｼｯｸM-PRO" pitchFamily="50" charset="-128"/>
                <a:cs typeface="Times New Roman" pitchFamily="18" charset="0"/>
              </a:rPr>
              <a:t>48</a:t>
            </a:r>
            <a:r>
              <a:rPr lang="ja-JP" altLang="en-US" dirty="0" smtClean="0">
                <a:solidFill>
                  <a:srgbClr val="FFFFFF"/>
                </a:solidFill>
                <a:latin typeface="HG丸ｺﾞｼｯｸM-PRO" pitchFamily="50" charset="-128"/>
                <a:ea typeface="HG丸ｺﾞｼｯｸM-PRO" pitchFamily="50" charset="-128"/>
                <a:cs typeface="Times New Roman" pitchFamily="18" charset="0"/>
              </a:rPr>
              <a:t>年</a:t>
            </a:r>
            <a:r>
              <a:rPr lang="en-US" altLang="ja-JP" dirty="0" smtClean="0">
                <a:solidFill>
                  <a:srgbClr val="FFFFFF"/>
                </a:solidFill>
                <a:latin typeface="HG丸ｺﾞｼｯｸM-PRO" pitchFamily="50" charset="-128"/>
                <a:ea typeface="HG丸ｺﾞｼｯｸM-PRO" pitchFamily="50" charset="-128"/>
                <a:cs typeface="Times New Roman" pitchFamily="18" charset="0"/>
              </a:rPr>
              <a:t>)</a:t>
            </a:r>
            <a:r>
              <a:rPr lang="ja-JP" altLang="en-US" dirty="0" smtClean="0">
                <a:solidFill>
                  <a:srgbClr val="FFFFFF"/>
                </a:solidFill>
                <a:latin typeface="HG丸ｺﾞｼｯｸM-PRO" pitchFamily="50" charset="-128"/>
                <a:ea typeface="HG丸ｺﾞｼｯｸM-PRO" pitchFamily="50" charset="-128"/>
                <a:cs typeface="Times New Roman" pitchFamily="18" charset="0"/>
              </a:rPr>
              <a:t> 　</a:t>
            </a:r>
            <a:r>
              <a:rPr lang="en-US" altLang="ja-JP" dirty="0" smtClean="0">
                <a:solidFill>
                  <a:srgbClr val="FFFFFF"/>
                </a:solidFill>
                <a:latin typeface="HG丸ｺﾞｼｯｸM-PRO" pitchFamily="50" charset="-128"/>
                <a:ea typeface="HG丸ｺﾞｼｯｸM-PRO" pitchFamily="50" charset="-128"/>
                <a:cs typeface="Times New Roman" pitchFamily="18" charset="0"/>
              </a:rPr>
              <a:t> </a:t>
            </a:r>
            <a:r>
              <a:rPr lang="ja-JP" altLang="en-US" dirty="0" smtClean="0">
                <a:solidFill>
                  <a:srgbClr val="FFFFFF"/>
                </a:solidFill>
                <a:latin typeface="HG丸ｺﾞｼｯｸM-PRO" pitchFamily="50" charset="-128"/>
                <a:ea typeface="HG丸ｺﾞｼｯｸM-PRO" pitchFamily="50" charset="-128"/>
                <a:cs typeface="Times New Roman" pitchFamily="18" charset="0"/>
              </a:rPr>
              <a:t>小学校１、</a:t>
            </a:r>
            <a:r>
              <a:rPr lang="en-US" altLang="ja-JP" dirty="0" smtClean="0">
                <a:solidFill>
                  <a:srgbClr val="FFFFFF"/>
                </a:solidFill>
                <a:latin typeface="HG丸ｺﾞｼｯｸM-PRO" pitchFamily="50" charset="-128"/>
                <a:ea typeface="HG丸ｺﾞｼｯｸM-PRO" pitchFamily="50" charset="-128"/>
                <a:cs typeface="Times New Roman" pitchFamily="18" charset="0"/>
              </a:rPr>
              <a:t>4</a:t>
            </a:r>
            <a:r>
              <a:rPr lang="ja-JP" altLang="en-US" dirty="0" smtClean="0">
                <a:solidFill>
                  <a:srgbClr val="FFFFFF"/>
                </a:solidFill>
                <a:latin typeface="HG丸ｺﾞｼｯｸM-PRO" pitchFamily="50" charset="-128"/>
                <a:ea typeface="HG丸ｺﾞｼｯｸM-PRO" pitchFamily="50" charset="-128"/>
                <a:cs typeface="Times New Roman" pitchFamily="18" charset="0"/>
              </a:rPr>
              <a:t>年、中学校</a:t>
            </a:r>
            <a:r>
              <a:rPr lang="en-US" altLang="ja-JP" dirty="0" smtClean="0">
                <a:solidFill>
                  <a:srgbClr val="FFFFFF"/>
                </a:solidFill>
                <a:latin typeface="HG丸ｺﾞｼｯｸM-PRO" pitchFamily="50" charset="-128"/>
                <a:ea typeface="HG丸ｺﾞｼｯｸM-PRO" pitchFamily="50" charset="-128"/>
                <a:cs typeface="Times New Roman" pitchFamily="18" charset="0"/>
              </a:rPr>
              <a:t>1</a:t>
            </a:r>
            <a:r>
              <a:rPr lang="ja-JP" altLang="en-US" dirty="0" smtClean="0">
                <a:solidFill>
                  <a:srgbClr val="FFFFFF"/>
                </a:solidFill>
                <a:latin typeface="HG丸ｺﾞｼｯｸM-PRO" pitchFamily="50" charset="-128"/>
                <a:ea typeface="HG丸ｺﾞｼｯｸM-PRO" pitchFamily="50" charset="-128"/>
                <a:cs typeface="Times New Roman" pitchFamily="18" charset="0"/>
              </a:rPr>
              <a:t>年、高等学校</a:t>
            </a:r>
            <a:r>
              <a:rPr lang="en-US" altLang="ja-JP" dirty="0" smtClean="0">
                <a:solidFill>
                  <a:srgbClr val="FFFFFF"/>
                </a:solidFill>
                <a:latin typeface="HG丸ｺﾞｼｯｸM-PRO" pitchFamily="50" charset="-128"/>
                <a:ea typeface="HG丸ｺﾞｼｯｸM-PRO" pitchFamily="50" charset="-128"/>
                <a:cs typeface="Times New Roman" pitchFamily="18" charset="0"/>
              </a:rPr>
              <a:t>1</a:t>
            </a:r>
            <a:r>
              <a:rPr lang="ja-JP" altLang="en-US" dirty="0" smtClean="0">
                <a:solidFill>
                  <a:srgbClr val="FFFFFF"/>
                </a:solidFill>
                <a:latin typeface="HG丸ｺﾞｼｯｸM-PRO" pitchFamily="50" charset="-128"/>
                <a:ea typeface="HG丸ｺﾞｼｯｸM-PRO" pitchFamily="50" charset="-128"/>
                <a:cs typeface="Times New Roman" pitchFamily="18" charset="0"/>
              </a:rPr>
              <a:t>年、</a:t>
            </a:r>
            <a:endParaRPr lang="ja-JP" altLang="en-US" dirty="0" smtClean="0">
              <a:solidFill>
                <a:srgbClr val="FFFFFF"/>
              </a:solidFill>
              <a:latin typeface="HG丸ｺﾞｼｯｸM-PRO" pitchFamily="50" charset="-128"/>
              <a:ea typeface="HG丸ｺﾞｼｯｸM-PRO" pitchFamily="50" charset="-128"/>
              <a:cs typeface="ＭＳ Ｐゴシック" pitchFamily="50" charset="-128"/>
            </a:endParaRPr>
          </a:p>
          <a:p>
            <a:pPr eaLnBrk="0" hangingPunct="0"/>
            <a:r>
              <a:rPr lang="ja-JP" altLang="en-US" dirty="0" smtClean="0">
                <a:solidFill>
                  <a:srgbClr val="FFFFFF"/>
                </a:solidFill>
                <a:latin typeface="HG丸ｺﾞｼｯｸM-PRO" pitchFamily="50" charset="-128"/>
                <a:ea typeface="HG丸ｺﾞｼｯｸM-PRO" pitchFamily="50" charset="-128"/>
                <a:cs typeface="Times New Roman" pitchFamily="18" charset="0"/>
              </a:rPr>
              <a:t>  　　　　高等専門学校</a:t>
            </a:r>
            <a:r>
              <a:rPr lang="en-US" altLang="ja-JP" dirty="0" smtClean="0">
                <a:solidFill>
                  <a:srgbClr val="FFFFFF"/>
                </a:solidFill>
                <a:latin typeface="HG丸ｺﾞｼｯｸM-PRO" pitchFamily="50" charset="-128"/>
                <a:ea typeface="HG丸ｺﾞｼｯｸM-PRO" pitchFamily="50" charset="-128"/>
                <a:cs typeface="Times New Roman" pitchFamily="18" charset="0"/>
              </a:rPr>
              <a:t>1</a:t>
            </a:r>
            <a:r>
              <a:rPr lang="ja-JP" altLang="en-US" dirty="0" smtClean="0">
                <a:solidFill>
                  <a:srgbClr val="FFFFFF"/>
                </a:solidFill>
                <a:latin typeface="HG丸ｺﾞｼｯｸM-PRO" pitchFamily="50" charset="-128"/>
                <a:ea typeface="HG丸ｺﾞｼｯｸM-PRO" pitchFamily="50" charset="-128"/>
                <a:cs typeface="Times New Roman" pitchFamily="18" charset="0"/>
              </a:rPr>
              <a:t>年、</a:t>
            </a:r>
            <a:r>
              <a:rPr lang="en-US" altLang="ja-JP" dirty="0" smtClean="0">
                <a:solidFill>
                  <a:srgbClr val="FFFFFF"/>
                </a:solidFill>
                <a:latin typeface="HG丸ｺﾞｼｯｸM-PRO" pitchFamily="50" charset="-128"/>
                <a:ea typeface="HG丸ｺﾞｼｯｸM-PRO" pitchFamily="50" charset="-128"/>
                <a:cs typeface="Times New Roman" pitchFamily="18" charset="0"/>
              </a:rPr>
              <a:t>4</a:t>
            </a:r>
            <a:r>
              <a:rPr lang="ja-JP" altLang="en-US" dirty="0" smtClean="0">
                <a:solidFill>
                  <a:srgbClr val="FFFFFF"/>
                </a:solidFill>
                <a:latin typeface="HG丸ｺﾞｼｯｸM-PRO" pitchFamily="50" charset="-128"/>
                <a:ea typeface="HG丸ｺﾞｼｯｸM-PRO" pitchFamily="50" charset="-128"/>
                <a:cs typeface="Times New Roman" pitchFamily="18" charset="0"/>
              </a:rPr>
              <a:t>年に義務づけ</a:t>
            </a:r>
            <a:endParaRPr lang="ja-JP" altLang="en-US" dirty="0" smtClean="0">
              <a:solidFill>
                <a:srgbClr val="FFFFFF"/>
              </a:solidFill>
              <a:latin typeface="HG丸ｺﾞｼｯｸM-PRO" pitchFamily="50" charset="-128"/>
              <a:ea typeface="HG丸ｺﾞｼｯｸM-PRO" pitchFamily="50" charset="-128"/>
              <a:cs typeface="ＭＳ Ｐゴシック" pitchFamily="50" charset="-128"/>
            </a:endParaRPr>
          </a:p>
          <a:p>
            <a:pPr eaLnBrk="0" hangingPunct="0"/>
            <a:r>
              <a:rPr lang="en-US" altLang="ja-JP" dirty="0" smtClean="0">
                <a:solidFill>
                  <a:srgbClr val="FFFFFF"/>
                </a:solidFill>
                <a:latin typeface="HG丸ｺﾞｼｯｸM-PRO" pitchFamily="50" charset="-128"/>
                <a:ea typeface="HG丸ｺﾞｼｯｸM-PRO" pitchFamily="50" charset="-128"/>
                <a:cs typeface="Times New Roman" pitchFamily="18" charset="0"/>
              </a:rPr>
              <a:t>1995(</a:t>
            </a:r>
            <a:r>
              <a:rPr lang="ja-JP" altLang="en-US" dirty="0" smtClean="0">
                <a:solidFill>
                  <a:srgbClr val="FFFFFF"/>
                </a:solidFill>
                <a:latin typeface="HG丸ｺﾞｼｯｸM-PRO" pitchFamily="50" charset="-128"/>
                <a:ea typeface="HG丸ｺﾞｼｯｸM-PRO" pitchFamily="50" charset="-128"/>
                <a:cs typeface="Times New Roman" pitchFamily="18" charset="0"/>
              </a:rPr>
              <a:t>平</a:t>
            </a:r>
            <a:r>
              <a:rPr lang="en-US" altLang="ja-JP" dirty="0" smtClean="0">
                <a:solidFill>
                  <a:srgbClr val="FFFFFF"/>
                </a:solidFill>
                <a:latin typeface="HG丸ｺﾞｼｯｸM-PRO" pitchFamily="50" charset="-128"/>
                <a:ea typeface="HG丸ｺﾞｼｯｸM-PRO" pitchFamily="50" charset="-128"/>
                <a:cs typeface="Times New Roman" pitchFamily="18" charset="0"/>
              </a:rPr>
              <a:t>7</a:t>
            </a:r>
            <a:r>
              <a:rPr lang="ja-JP" altLang="en-US" dirty="0" smtClean="0">
                <a:solidFill>
                  <a:srgbClr val="FFFFFF"/>
                </a:solidFill>
                <a:latin typeface="HG丸ｺﾞｼｯｸM-PRO" pitchFamily="50" charset="-128"/>
                <a:ea typeface="HG丸ｺﾞｼｯｸM-PRO" pitchFamily="50" charset="-128"/>
                <a:cs typeface="Times New Roman" pitchFamily="18" charset="0"/>
              </a:rPr>
              <a:t>年</a:t>
            </a:r>
            <a:r>
              <a:rPr lang="en-US" altLang="ja-JP" dirty="0" smtClean="0">
                <a:solidFill>
                  <a:srgbClr val="FFFFFF"/>
                </a:solidFill>
                <a:latin typeface="HG丸ｺﾞｼｯｸM-PRO" pitchFamily="50" charset="-128"/>
                <a:ea typeface="HG丸ｺﾞｼｯｸM-PRO" pitchFamily="50" charset="-128"/>
                <a:cs typeface="Times New Roman" pitchFamily="18" charset="0"/>
              </a:rPr>
              <a:t>)</a:t>
            </a:r>
            <a:r>
              <a:rPr lang="ja-JP" altLang="en-US" dirty="0" smtClean="0">
                <a:solidFill>
                  <a:srgbClr val="FFFFFF"/>
                </a:solidFill>
                <a:latin typeface="HG丸ｺﾞｼｯｸM-PRO" pitchFamily="50" charset="-128"/>
                <a:ea typeface="HG丸ｺﾞｼｯｸM-PRO" pitchFamily="50" charset="-128"/>
                <a:cs typeface="Times New Roman" pitchFamily="18" charset="0"/>
              </a:rPr>
              <a:t> </a:t>
            </a:r>
            <a:r>
              <a:rPr lang="en-US" altLang="ja-JP" dirty="0" smtClean="0">
                <a:solidFill>
                  <a:srgbClr val="FFFFFF"/>
                </a:solidFill>
                <a:latin typeface="HG丸ｺﾞｼｯｸM-PRO" pitchFamily="50" charset="-128"/>
                <a:ea typeface="HG丸ｺﾞｼｯｸM-PRO" pitchFamily="50" charset="-128"/>
                <a:cs typeface="Times New Roman" pitchFamily="18" charset="0"/>
              </a:rPr>
              <a:t> </a:t>
            </a:r>
            <a:r>
              <a:rPr lang="ja-JP" altLang="en-US" dirty="0" smtClean="0">
                <a:solidFill>
                  <a:srgbClr val="FFFFFF"/>
                </a:solidFill>
                <a:latin typeface="HG丸ｺﾞｼｯｸM-PRO" pitchFamily="50" charset="-128"/>
                <a:ea typeface="HG丸ｺﾞｼｯｸM-PRO" pitchFamily="50" charset="-128"/>
                <a:cs typeface="Times New Roman" pitchFamily="18" charset="0"/>
              </a:rPr>
              <a:t>　　小学校</a:t>
            </a:r>
            <a:r>
              <a:rPr lang="en-US" altLang="ja-JP" dirty="0" smtClean="0">
                <a:solidFill>
                  <a:srgbClr val="FFFFFF"/>
                </a:solidFill>
                <a:latin typeface="HG丸ｺﾞｼｯｸM-PRO" pitchFamily="50" charset="-128"/>
                <a:ea typeface="HG丸ｺﾞｼｯｸM-PRO" pitchFamily="50" charset="-128"/>
                <a:cs typeface="Times New Roman" pitchFamily="18" charset="0"/>
              </a:rPr>
              <a:t>4</a:t>
            </a:r>
            <a:r>
              <a:rPr lang="ja-JP" altLang="en-US" dirty="0" smtClean="0">
                <a:solidFill>
                  <a:srgbClr val="FFFFFF"/>
                </a:solidFill>
                <a:latin typeface="HG丸ｺﾞｼｯｸM-PRO" pitchFamily="50" charset="-128"/>
                <a:ea typeface="HG丸ｺﾞｼｯｸM-PRO" pitchFamily="50" charset="-128"/>
                <a:cs typeface="Times New Roman" pitchFamily="18" charset="0"/>
              </a:rPr>
              <a:t>年のみに義務づけ  </a:t>
            </a:r>
            <a:endParaRPr lang="en-US" altLang="ja-JP" dirty="0" smtClean="0">
              <a:solidFill>
                <a:srgbClr val="FFFFFF"/>
              </a:solidFill>
              <a:latin typeface="HG丸ｺﾞｼｯｸM-PRO" pitchFamily="50" charset="-128"/>
              <a:ea typeface="HG丸ｺﾞｼｯｸM-PRO" pitchFamily="50" charset="-128"/>
              <a:cs typeface="Times New Roman" pitchFamily="18" charset="0"/>
            </a:endParaRPr>
          </a:p>
          <a:p>
            <a:pPr eaLnBrk="0" hangingPunct="0"/>
            <a:r>
              <a:rPr lang="en-US" altLang="ja-JP" dirty="0" smtClean="0">
                <a:solidFill>
                  <a:srgbClr val="FFFF00"/>
                </a:solidFill>
                <a:latin typeface="HG丸ｺﾞｼｯｸM-PRO" pitchFamily="50" charset="-128"/>
                <a:ea typeface="HG丸ｺﾞｼｯｸM-PRO" pitchFamily="50" charset="-128"/>
                <a:cs typeface="Times New Roman" pitchFamily="18" charset="0"/>
              </a:rPr>
              <a:t>2002</a:t>
            </a:r>
            <a:r>
              <a:rPr lang="ja-JP" altLang="en-US" dirty="0" smtClean="0">
                <a:solidFill>
                  <a:srgbClr val="FFFF00"/>
                </a:solidFill>
                <a:latin typeface="HG丸ｺﾞｼｯｸM-PRO" pitchFamily="50" charset="-128"/>
                <a:ea typeface="HG丸ｺﾞｼｯｸM-PRO" pitchFamily="50" charset="-128"/>
                <a:cs typeface="Times New Roman" pitchFamily="18" charset="0"/>
              </a:rPr>
              <a:t>平</a:t>
            </a:r>
            <a:r>
              <a:rPr lang="en-US" altLang="ja-JP" dirty="0" smtClean="0">
                <a:solidFill>
                  <a:srgbClr val="FFFF00"/>
                </a:solidFill>
                <a:latin typeface="HG丸ｺﾞｼｯｸM-PRO" pitchFamily="50" charset="-128"/>
                <a:ea typeface="HG丸ｺﾞｼｯｸM-PRO" pitchFamily="50" charset="-128"/>
                <a:cs typeface="Times New Roman" pitchFamily="18" charset="0"/>
              </a:rPr>
              <a:t>(14</a:t>
            </a:r>
            <a:r>
              <a:rPr lang="ja-JP" altLang="en-US" dirty="0" smtClean="0">
                <a:solidFill>
                  <a:srgbClr val="FFFF00"/>
                </a:solidFill>
                <a:latin typeface="HG丸ｺﾞｼｯｸM-PRO" pitchFamily="50" charset="-128"/>
                <a:ea typeface="HG丸ｺﾞｼｯｸM-PRO" pitchFamily="50" charset="-128"/>
                <a:cs typeface="Times New Roman" pitchFamily="18" charset="0"/>
              </a:rPr>
              <a:t>年</a:t>
            </a:r>
            <a:r>
              <a:rPr lang="en-US" altLang="ja-JP" dirty="0" smtClean="0">
                <a:solidFill>
                  <a:srgbClr val="FFFF00"/>
                </a:solidFill>
                <a:latin typeface="HG丸ｺﾞｼｯｸM-PRO" pitchFamily="50" charset="-128"/>
                <a:ea typeface="HG丸ｺﾞｼｯｸM-PRO" pitchFamily="50" charset="-128"/>
                <a:cs typeface="Times New Roman" pitchFamily="18" charset="0"/>
              </a:rPr>
              <a:t>) </a:t>
            </a:r>
            <a:r>
              <a:rPr lang="ja-JP" altLang="en-US" dirty="0" smtClean="0">
                <a:solidFill>
                  <a:srgbClr val="FFFFFF"/>
                </a:solidFill>
                <a:latin typeface="HG丸ｺﾞｼｯｸM-PRO" pitchFamily="50" charset="-128"/>
                <a:ea typeface="HG丸ｺﾞｼｯｸM-PRO" pitchFamily="50" charset="-128"/>
                <a:cs typeface="Times New Roman" pitchFamily="18" charset="0"/>
              </a:rPr>
              <a:t>学校保健法施行規則の一部改正</a:t>
            </a:r>
            <a:endParaRPr lang="ja-JP" altLang="en-US" dirty="0" smtClean="0">
              <a:solidFill>
                <a:srgbClr val="FFFFFF"/>
              </a:solidFill>
              <a:latin typeface="HG丸ｺﾞｼｯｸM-PRO" pitchFamily="50" charset="-128"/>
              <a:ea typeface="HG丸ｺﾞｼｯｸM-PRO" pitchFamily="50" charset="-128"/>
              <a:cs typeface="ＭＳ Ｐゴシック" pitchFamily="50" charset="-128"/>
            </a:endParaRPr>
          </a:p>
          <a:p>
            <a:pPr eaLnBrk="0" hangingPunct="0"/>
            <a:r>
              <a:rPr lang="ja-JP" altLang="en-US" dirty="0" smtClean="0">
                <a:solidFill>
                  <a:srgbClr val="FFFFFF"/>
                </a:solidFill>
                <a:latin typeface="HG丸ｺﾞｼｯｸM-PRO" pitchFamily="50" charset="-128"/>
                <a:ea typeface="HG丸ｺﾞｼｯｸM-PRO" pitchFamily="50" charset="-128"/>
                <a:cs typeface="Times New Roman" pitchFamily="18" charset="0"/>
              </a:rPr>
              <a:t>　　　　　</a:t>
            </a:r>
            <a:r>
              <a:rPr lang="ja-JP" altLang="en-US" dirty="0" smtClean="0">
                <a:solidFill>
                  <a:srgbClr val="FFFF00"/>
                </a:solidFill>
                <a:latin typeface="HG丸ｺﾞｼｯｸM-PRO" pitchFamily="50" charset="-128"/>
                <a:ea typeface="HG丸ｺﾞｼｯｸM-PRO" pitchFamily="50" charset="-128"/>
                <a:cs typeface="Times New Roman" pitchFamily="18" charset="0"/>
              </a:rPr>
              <a:t>健康診断の必須項目から色覚の検査が削除</a:t>
            </a:r>
            <a:endParaRPr lang="en-US" altLang="ja-JP" dirty="0" smtClean="0">
              <a:solidFill>
                <a:srgbClr val="FFFF00"/>
              </a:solidFill>
              <a:latin typeface="HG丸ｺﾞｼｯｸM-PRO" pitchFamily="50" charset="-128"/>
              <a:ea typeface="HG丸ｺﾞｼｯｸM-PRO" pitchFamily="50" charset="-128"/>
              <a:cs typeface="Times New Roman" pitchFamily="18" charset="0"/>
            </a:endParaRPr>
          </a:p>
          <a:p>
            <a:pPr eaLnBrk="0" hangingPunct="0"/>
            <a:r>
              <a:rPr lang="en-US" altLang="ja-JP" dirty="0" smtClean="0">
                <a:solidFill>
                  <a:srgbClr val="FFFF00"/>
                </a:solidFill>
                <a:latin typeface="HG丸ｺﾞｼｯｸM-PRO" pitchFamily="50" charset="-128"/>
                <a:ea typeface="HG丸ｺﾞｼｯｸM-PRO" pitchFamily="50" charset="-128"/>
                <a:cs typeface="Times New Roman" pitchFamily="18" charset="0"/>
              </a:rPr>
              <a:t> </a:t>
            </a:r>
            <a:r>
              <a:rPr lang="ja-JP" altLang="en-US" dirty="0" smtClean="0">
                <a:solidFill>
                  <a:srgbClr val="FFFF00"/>
                </a:solidFill>
                <a:latin typeface="HG丸ｺﾞｼｯｸM-PRO" pitchFamily="50" charset="-128"/>
                <a:ea typeface="HG丸ｺﾞｼｯｸM-PRO" pitchFamily="50" charset="-128"/>
                <a:cs typeface="Times New Roman" pitchFamily="18" charset="0"/>
              </a:rPr>
              <a:t> </a:t>
            </a:r>
            <a:r>
              <a:rPr lang="ja-JP" altLang="en-US" dirty="0" smtClean="0">
                <a:solidFill>
                  <a:srgbClr val="FFFFFF"/>
                </a:solidFill>
                <a:latin typeface="HG丸ｺﾞｼｯｸM-PRO" pitchFamily="50" charset="-128"/>
                <a:ea typeface="HG丸ｺﾞｼｯｸM-PRO" pitchFamily="50" charset="-128"/>
                <a:cs typeface="Times New Roman" pitchFamily="18" charset="0"/>
              </a:rPr>
              <a:t>この後の</a:t>
            </a:r>
            <a:r>
              <a:rPr lang="en-US" altLang="ja-JP" dirty="0" smtClean="0">
                <a:solidFill>
                  <a:srgbClr val="FFFFFF"/>
                </a:solidFill>
                <a:latin typeface="HG丸ｺﾞｼｯｸM-PRO" pitchFamily="50" charset="-128"/>
                <a:ea typeface="HG丸ｺﾞｼｯｸM-PRO" pitchFamily="50" charset="-128"/>
                <a:cs typeface="Times New Roman" pitchFamily="18" charset="0"/>
              </a:rPr>
              <a:t>10</a:t>
            </a:r>
            <a:r>
              <a:rPr lang="ja-JP" altLang="en-US" dirty="0" smtClean="0">
                <a:solidFill>
                  <a:srgbClr val="FFFFFF"/>
                </a:solidFill>
                <a:latin typeface="HG丸ｺﾞｼｯｸM-PRO" pitchFamily="50" charset="-128"/>
                <a:ea typeface="HG丸ｺﾞｼｯｸM-PRO" pitchFamily="50" charset="-128"/>
                <a:cs typeface="Times New Roman" pitchFamily="18" charset="0"/>
              </a:rPr>
              <a:t>年で自身の色覚特性を知らなかったことによる</a:t>
            </a:r>
            <a:r>
              <a:rPr lang="en-US" altLang="ja-JP" dirty="0" smtClean="0">
                <a:solidFill>
                  <a:srgbClr val="FFFFFF"/>
                </a:solidFill>
                <a:latin typeface="HG丸ｺﾞｼｯｸM-PRO" pitchFamily="50" charset="-128"/>
                <a:ea typeface="HG丸ｺﾞｼｯｸM-PRO" pitchFamily="50" charset="-128"/>
                <a:cs typeface="Times New Roman" pitchFamily="18" charset="0"/>
              </a:rPr>
              <a:t/>
            </a:r>
            <a:br>
              <a:rPr lang="en-US" altLang="ja-JP" dirty="0" smtClean="0">
                <a:solidFill>
                  <a:srgbClr val="FFFFFF"/>
                </a:solidFill>
                <a:latin typeface="HG丸ｺﾞｼｯｸM-PRO" pitchFamily="50" charset="-128"/>
                <a:ea typeface="HG丸ｺﾞｼｯｸM-PRO" pitchFamily="50" charset="-128"/>
                <a:cs typeface="Times New Roman" pitchFamily="18" charset="0"/>
              </a:rPr>
            </a:br>
            <a:r>
              <a:rPr lang="en-US" altLang="ja-JP" dirty="0" smtClean="0">
                <a:solidFill>
                  <a:srgbClr val="FFFFFF"/>
                </a:solidFill>
                <a:latin typeface="HG丸ｺﾞｼｯｸM-PRO" pitchFamily="50" charset="-128"/>
                <a:ea typeface="HG丸ｺﾞｼｯｸM-PRO" pitchFamily="50" charset="-128"/>
                <a:cs typeface="Times New Roman" pitchFamily="18" charset="0"/>
              </a:rPr>
              <a:t>  </a:t>
            </a:r>
            <a:r>
              <a:rPr lang="ja-JP" altLang="en-US" dirty="0" smtClean="0">
                <a:solidFill>
                  <a:srgbClr val="FFFFFF"/>
                </a:solidFill>
                <a:latin typeface="HG丸ｺﾞｼｯｸM-PRO" pitchFamily="50" charset="-128"/>
                <a:ea typeface="HG丸ｺﾞｼｯｸM-PRO" pitchFamily="50" charset="-128"/>
                <a:cs typeface="Times New Roman" pitchFamily="18" charset="0"/>
              </a:rPr>
              <a:t>トラブル発生が表面化</a:t>
            </a:r>
            <a:endParaRPr lang="ja-JP" altLang="en-US" dirty="0" smtClean="0">
              <a:solidFill>
                <a:srgbClr val="FFFFFF"/>
              </a:solidFill>
              <a:latin typeface="HG丸ｺﾞｼｯｸM-PRO" pitchFamily="50" charset="-128"/>
              <a:ea typeface="HG丸ｺﾞｼｯｸM-PRO" pitchFamily="50" charset="-128"/>
              <a:cs typeface="ＭＳ Ｐゴシック" pitchFamily="50" charset="-128"/>
            </a:endParaRPr>
          </a:p>
          <a:p>
            <a:pPr eaLnBrk="0" hangingPunct="0"/>
            <a:r>
              <a:rPr lang="en-US" altLang="ja-JP" dirty="0" smtClean="0">
                <a:solidFill>
                  <a:srgbClr val="FFFF00"/>
                </a:solidFill>
                <a:latin typeface="HG丸ｺﾞｼｯｸM-PRO" pitchFamily="50" charset="-128"/>
                <a:ea typeface="HG丸ｺﾞｼｯｸM-PRO" pitchFamily="50" charset="-128"/>
                <a:cs typeface="Times New Roman" pitchFamily="18" charset="0"/>
              </a:rPr>
              <a:t>2014(</a:t>
            </a:r>
            <a:r>
              <a:rPr lang="ja-JP" altLang="en-US" dirty="0" smtClean="0">
                <a:solidFill>
                  <a:srgbClr val="FFFF00"/>
                </a:solidFill>
                <a:latin typeface="HG丸ｺﾞｼｯｸM-PRO" pitchFamily="50" charset="-128"/>
                <a:ea typeface="HG丸ｺﾞｼｯｸM-PRO" pitchFamily="50" charset="-128"/>
                <a:cs typeface="Times New Roman" pitchFamily="18" charset="0"/>
              </a:rPr>
              <a:t>平</a:t>
            </a:r>
            <a:r>
              <a:rPr lang="en-US" altLang="ja-JP" dirty="0" smtClean="0">
                <a:solidFill>
                  <a:srgbClr val="FFFF00"/>
                </a:solidFill>
                <a:latin typeface="HG丸ｺﾞｼｯｸM-PRO" pitchFamily="50" charset="-128"/>
                <a:ea typeface="HG丸ｺﾞｼｯｸM-PRO" pitchFamily="50" charset="-128"/>
                <a:cs typeface="Times New Roman" pitchFamily="18" charset="0"/>
              </a:rPr>
              <a:t>26</a:t>
            </a:r>
            <a:r>
              <a:rPr lang="ja-JP" altLang="en-US" dirty="0" smtClean="0">
                <a:solidFill>
                  <a:srgbClr val="FFFF00"/>
                </a:solidFill>
                <a:latin typeface="HG丸ｺﾞｼｯｸM-PRO" pitchFamily="50" charset="-128"/>
                <a:ea typeface="HG丸ｺﾞｼｯｸM-PRO" pitchFamily="50" charset="-128"/>
                <a:cs typeface="Times New Roman" pitchFamily="18" charset="0"/>
              </a:rPr>
              <a:t>年</a:t>
            </a:r>
            <a:r>
              <a:rPr lang="en-US" altLang="ja-JP" dirty="0" smtClean="0">
                <a:solidFill>
                  <a:srgbClr val="FFFF00"/>
                </a:solidFill>
                <a:latin typeface="HG丸ｺﾞｼｯｸM-PRO" pitchFamily="50" charset="-128"/>
                <a:ea typeface="HG丸ｺﾞｼｯｸM-PRO" pitchFamily="50" charset="-128"/>
                <a:cs typeface="Times New Roman" pitchFamily="18" charset="0"/>
              </a:rPr>
              <a:t>)</a:t>
            </a:r>
            <a:r>
              <a:rPr lang="ja-JP" altLang="en-US" dirty="0" smtClean="0">
                <a:solidFill>
                  <a:srgbClr val="FFFF00"/>
                </a:solidFill>
                <a:latin typeface="HG丸ｺﾞｼｯｸM-PRO" pitchFamily="50" charset="-128"/>
                <a:ea typeface="HG丸ｺﾞｼｯｸM-PRO" pitchFamily="50" charset="-128"/>
                <a:cs typeface="Times New Roman" pitchFamily="18" charset="0"/>
              </a:rPr>
              <a:t> </a:t>
            </a:r>
            <a:r>
              <a:rPr lang="en-US" altLang="ja-JP" dirty="0" smtClean="0">
                <a:solidFill>
                  <a:srgbClr val="FFFF00"/>
                </a:solidFill>
                <a:latin typeface="HG丸ｺﾞｼｯｸM-PRO" pitchFamily="50" charset="-128"/>
                <a:ea typeface="HG丸ｺﾞｼｯｸM-PRO" pitchFamily="50" charset="-128"/>
                <a:cs typeface="Times New Roman" pitchFamily="18" charset="0"/>
              </a:rPr>
              <a:t> </a:t>
            </a:r>
            <a:r>
              <a:rPr lang="ja-JP" altLang="en-US" dirty="0" smtClean="0">
                <a:solidFill>
                  <a:srgbClr val="FFFFFF"/>
                </a:solidFill>
                <a:latin typeface="HG丸ｺﾞｼｯｸM-PRO" pitchFamily="50" charset="-128"/>
                <a:ea typeface="HG丸ｺﾞｼｯｸM-PRO" pitchFamily="50" charset="-128"/>
                <a:cs typeface="Times New Roman" pitchFamily="18" charset="0"/>
              </a:rPr>
              <a:t>　</a:t>
            </a:r>
            <a:r>
              <a:rPr lang="ja-JP" altLang="en-US" dirty="0" smtClean="0">
                <a:solidFill>
                  <a:srgbClr val="FFFF00"/>
                </a:solidFill>
                <a:latin typeface="HG丸ｺﾞｼｯｸM-PRO" pitchFamily="50" charset="-128"/>
                <a:ea typeface="HG丸ｺﾞｼｯｸM-PRO" pitchFamily="50" charset="-128"/>
                <a:cs typeface="Times New Roman" pitchFamily="18" charset="0"/>
              </a:rPr>
              <a:t>学校保健安全法施行規則の一部改正  </a:t>
            </a:r>
            <a:r>
              <a:rPr lang="ja-JP" altLang="en-US" dirty="0" smtClean="0">
                <a:solidFill>
                  <a:srgbClr val="FFFFFF"/>
                </a:solidFill>
                <a:latin typeface="HG丸ｺﾞｼｯｸM-PRO" pitchFamily="50" charset="-128"/>
                <a:ea typeface="HG丸ｺﾞｼｯｸM-PRO" pitchFamily="50" charset="-128"/>
                <a:cs typeface="Times New Roman" pitchFamily="18" charset="0"/>
              </a:rPr>
              <a:t>より</a:t>
            </a:r>
            <a:endParaRPr lang="ja-JP" altLang="en-US" dirty="0" smtClean="0">
              <a:solidFill>
                <a:srgbClr val="FFFFFF"/>
              </a:solidFill>
              <a:latin typeface="HG丸ｺﾞｼｯｸM-PRO" pitchFamily="50" charset="-128"/>
              <a:ea typeface="HG丸ｺﾞｼｯｸM-PRO" pitchFamily="50" charset="-128"/>
              <a:cs typeface="ＭＳ Ｐゴシック" pitchFamily="50" charset="-128"/>
            </a:endParaRPr>
          </a:p>
          <a:p>
            <a:pPr eaLnBrk="0" hangingPunct="0"/>
            <a:r>
              <a:rPr lang="ja-JP" altLang="en-US" dirty="0" smtClean="0">
                <a:solidFill>
                  <a:srgbClr val="FFFFFF"/>
                </a:solidFill>
                <a:latin typeface="HG丸ｺﾞｼｯｸM-PRO" pitchFamily="50" charset="-128"/>
                <a:ea typeface="HG丸ｺﾞｼｯｸM-PRO" pitchFamily="50" charset="-128"/>
                <a:cs typeface="Times New Roman" pitchFamily="18" charset="0"/>
              </a:rPr>
              <a:t>　　　　　積極的に保護者等への周知を図ること</a:t>
            </a:r>
            <a:endParaRPr lang="ja-JP" altLang="en-US" dirty="0" smtClean="0">
              <a:solidFill>
                <a:srgbClr val="FFFFFF"/>
              </a:solidFill>
              <a:latin typeface="HG丸ｺﾞｼｯｸM-PRO" pitchFamily="50" charset="-128"/>
              <a:ea typeface="HG丸ｺﾞｼｯｸM-PRO" pitchFamily="50" charset="-128"/>
              <a:cs typeface="ＭＳ Ｐゴシック" pitchFamily="50" charset="-128"/>
            </a:endParaRPr>
          </a:p>
        </p:txBody>
      </p:sp>
      <p:sp>
        <p:nvSpPr>
          <p:cNvPr id="14" name="正方形/長方形 13"/>
          <p:cNvSpPr/>
          <p:nvPr/>
        </p:nvSpPr>
        <p:spPr>
          <a:xfrm>
            <a:off x="1835696" y="116632"/>
            <a:ext cx="6015880" cy="646331"/>
          </a:xfrm>
          <a:prstGeom prst="rect">
            <a:avLst/>
          </a:prstGeom>
        </p:spPr>
        <p:txBody>
          <a:bodyPr wrap="square">
            <a:spAutoFit/>
          </a:bodyPr>
          <a:lstStyle/>
          <a:p>
            <a:r>
              <a:rPr lang="ja-JP" altLang="ja-JP" sz="3600" dirty="0">
                <a:solidFill>
                  <a:srgbClr val="FFFFFF"/>
                </a:solidFill>
                <a:latin typeface="HG丸ｺﾞｼｯｸM-PRO" pitchFamily="50" charset="-128"/>
                <a:ea typeface="HG丸ｺﾞｼｯｸM-PRO" pitchFamily="50" charset="-128"/>
                <a:cs typeface="Times New Roman" pitchFamily="18" charset="0"/>
              </a:rPr>
              <a:t>学校での色覚検査の変遷</a:t>
            </a:r>
            <a:endParaRPr lang="ja-JP" altLang="ja-JP" sz="3600" dirty="0">
              <a:solidFill>
                <a:srgbClr val="FFFFFF"/>
              </a:solidFill>
              <a:latin typeface="HG丸ｺﾞｼｯｸM-PRO" pitchFamily="50" charset="-128"/>
              <a:ea typeface="HG丸ｺﾞｼｯｸM-PRO" pitchFamily="50" charset="-128"/>
              <a:cs typeface="ＭＳ Ｐゴシック" pitchFamily="50" charset="-128"/>
            </a:endParaRPr>
          </a:p>
        </p:txBody>
      </p:sp>
    </p:spTree>
    <p:extLst>
      <p:ext uri="{BB962C8B-B14F-4D97-AF65-F5344CB8AC3E}">
        <p14:creationId xmlns:p14="http://schemas.microsoft.com/office/powerpoint/2010/main" val="999450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48655</TotalTime>
  <Words>2262</Words>
  <Application>Microsoft Office PowerPoint</Application>
  <PresentationFormat>画面に合わせる (4:3)</PresentationFormat>
  <Paragraphs>648</Paragraphs>
  <Slides>47</Slides>
  <Notes>46</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47</vt:i4>
      </vt:variant>
    </vt:vector>
  </HeadingPairs>
  <TitlesOfParts>
    <vt:vector size="65" baseType="lpstr">
      <vt:lpstr>AR P丸ゴシック体M</vt:lpstr>
      <vt:lpstr>AR丸ゴシック体E</vt:lpstr>
      <vt:lpstr>AR丸ゴシック体M</vt:lpstr>
      <vt:lpstr>HGPｺﾞｼｯｸE</vt:lpstr>
      <vt:lpstr>HGP創英角ｺﾞｼｯｸUB</vt:lpstr>
      <vt:lpstr>HG丸ｺﾞｼｯｸM-PRO</vt:lpstr>
      <vt:lpstr>HG創英角ﾎﾟｯﾌﾟ体</vt:lpstr>
      <vt:lpstr>ＭＳ Ｐゴシック</vt:lpstr>
      <vt:lpstr>ＭＳ Ｐ明朝</vt:lpstr>
      <vt:lpstr>MS UI Gothic</vt:lpstr>
      <vt:lpstr>ＭＳ ゴシック</vt:lpstr>
      <vt:lpstr>Yu Mincho Demibold</vt:lpstr>
      <vt:lpstr>Arial</vt:lpstr>
      <vt:lpstr>Calibri</vt:lpstr>
      <vt:lpstr>Times New Roman</vt:lpstr>
      <vt:lpstr>Wingdings</vt:lpstr>
      <vt:lpstr>2_標準デザイン</vt:lpstr>
      <vt:lpstr>9_標準デザイン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とつか眼科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戸塚伸吉</dc:creator>
  <cp:lastModifiedBy>Taro Sugino</cp:lastModifiedBy>
  <cp:revision>2580</cp:revision>
  <dcterms:created xsi:type="dcterms:W3CDTF">2003-08-07T15:47:03Z</dcterms:created>
  <dcterms:modified xsi:type="dcterms:W3CDTF">2015-12-26T04:28:35Z</dcterms:modified>
</cp:coreProperties>
</file>